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145706502" r:id="rId2"/>
    <p:sldId id="2145706538" r:id="rId3"/>
    <p:sldId id="2145706539" r:id="rId4"/>
    <p:sldId id="2145706510" r:id="rId5"/>
    <p:sldId id="2145706513" r:id="rId6"/>
    <p:sldId id="2145706503" r:id="rId7"/>
    <p:sldId id="2145706511" r:id="rId8"/>
    <p:sldId id="2145706535" r:id="rId9"/>
    <p:sldId id="2145706537" r:id="rId10"/>
    <p:sldId id="2145706540" r:id="rId11"/>
    <p:sldId id="2145706509" r:id="rId12"/>
    <p:sldId id="2145706514" r:id="rId13"/>
    <p:sldId id="2145706515" r:id="rId14"/>
    <p:sldId id="2145706516" r:id="rId15"/>
    <p:sldId id="2145706517" r:id="rId16"/>
    <p:sldId id="2145706518" r:id="rId17"/>
    <p:sldId id="2145706526" r:id="rId18"/>
    <p:sldId id="2145706527" r:id="rId19"/>
    <p:sldId id="2145706528" r:id="rId20"/>
    <p:sldId id="2145706529" r:id="rId21"/>
    <p:sldId id="2145706530" r:id="rId22"/>
    <p:sldId id="2145706531" r:id="rId23"/>
    <p:sldId id="2145706532" r:id="rId24"/>
    <p:sldId id="2145706533" r:id="rId25"/>
    <p:sldId id="2145706534" r:id="rId26"/>
    <p:sldId id="262" r:id="rId27"/>
  </p:sldIdLst>
  <p:sldSz cx="12192000" cy="6858000"/>
  <p:notesSz cx="6797675" cy="9926638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8"/>
    <a:srgbClr val="00A59F"/>
    <a:srgbClr val="1060A2"/>
    <a:srgbClr val="33AFB8"/>
    <a:srgbClr val="F2923B"/>
    <a:srgbClr val="6BAC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4A5BB-A92B-4485-8695-809F97D663DB}" v="743" dt="2024-06-27T14:35:36.920"/>
    <p1510:client id="{540DFDE3-4EE8-0441-A79E-F775CC027955}" v="51" dt="2024-06-27T02:47:39.195"/>
  </p1510:revLst>
</p1510:revInfo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4" autoAdjust="0"/>
  </p:normalViewPr>
  <p:slideViewPr>
    <p:cSldViewPr snapToGrid="0">
      <p:cViewPr>
        <p:scale>
          <a:sx n="100" d="100"/>
          <a:sy n="100" d="100"/>
        </p:scale>
        <p:origin x="954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A8F89F-465F-380F-3847-A8806A599F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2E3BB-2D39-7266-094D-8F44B88515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0E5C49-E046-4AFD-A863-E8990BA35579}" type="datetimeFigureOut">
              <a:rPr lang="es-PE"/>
              <a:pPr>
                <a:defRPr/>
              </a:pPr>
              <a:t>27/06/2024</a:t>
            </a:fld>
            <a:endParaRPr lang="es-P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ED6F88-2356-7401-0610-B818F0CBBD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P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09D1823-E01D-6D1B-D412-4CEFA45CF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8354A-BDDA-3155-A116-831B86EC78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1350F-A4CE-B816-8739-B2095C401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D8F022-580D-425A-A216-991235D66D7F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D8F022-580D-425A-A216-991235D66D7F}" type="slidenum">
              <a:rPr lang="es-PE" altLang="es-PE" smtClean="0"/>
              <a:pPr>
                <a:defRPr/>
              </a:pPr>
              <a:t>3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32397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2614D-11B6-5AC6-0AA6-0C46C432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2E6A-7616-479F-AADB-E64A13C1C5EA}" type="datetimeFigureOut">
              <a:rPr lang="es-PE"/>
              <a:pPr>
                <a:defRPr/>
              </a:pPr>
              <a:t>27/06/2024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1D163-3B85-B1F6-CD88-B6F4ACFA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CB7E34-C3D6-0968-BEC0-892C4D3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5364-B109-4452-87A1-DA154C793C1E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20107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D6FA66-0370-56ED-192A-40165898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7F394-8707-49E2-819B-70ED1ADC919D}" type="datetimeFigureOut">
              <a:rPr lang="es-PE"/>
              <a:pPr>
                <a:defRPr/>
              </a:pPr>
              <a:t>27/06/2024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974BF5-B8F9-E61B-E734-87095BA2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535B2B-C3D7-65F0-1F54-E4852F4B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DAD8-A9A7-4D8D-A777-9C91FD781AB1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67171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A3C1E2-69AC-24B4-9F29-675A1AB2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5A49E-DC67-4C09-AAD1-758192641FCA}" type="datetimeFigureOut">
              <a:rPr lang="es-PE"/>
              <a:pPr>
                <a:defRPr/>
              </a:pPr>
              <a:t>27/06/2024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32FF3-D52A-2869-2F53-3B98F5DD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24F0FC-7AA9-C91A-8E31-9533000C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F46F-4169-427F-A11D-2E510DD5B3C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69883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D7414-A05D-CCCE-2285-B421AAC4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8149-E15E-4D24-8A56-1ABF18C93B5D}" type="datetimeFigureOut">
              <a:rPr lang="es-PE"/>
              <a:pPr>
                <a:defRPr/>
              </a:pPr>
              <a:t>27/06/2024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8A5670-0F6F-DA95-8B2E-7123242B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A841C7-BEE0-D93E-4B7D-928434C7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3EE2-033C-4C26-B784-FF33E832B842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74221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979480-3B55-D99F-AF0C-231FD432F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74EF-E973-4A36-A7C5-5F3AB2A0F97C}" type="datetimeFigureOut">
              <a:rPr lang="es-PE"/>
              <a:pPr>
                <a:defRPr/>
              </a:pPr>
              <a:t>27/06/2024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0F8A0C-E5ED-C9B9-BAB7-C8CC52C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606B61-2049-89A7-BB21-803F9678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46F0-0531-4534-AE7A-2E2852D0005D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19294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E91EA9B-ED27-7313-127A-0E4517BD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010C-3CA3-4EB7-9984-29F291C6343B}" type="datetimeFigureOut">
              <a:rPr lang="es-PE"/>
              <a:pPr>
                <a:defRPr/>
              </a:pPr>
              <a:t>27/06/2024</a:t>
            </a:fld>
            <a:endParaRPr lang="es-PE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38AE479-E99E-5064-E074-86C27A11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A7F3134-775A-2AB1-6910-39B0B20B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F888-9D39-45AC-8E5F-DF97F767E1D0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50627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5C310097-E576-6AD4-B8B6-AB0D6F24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5F27-DC5C-46D7-9F0E-DD628DC9496A}" type="datetimeFigureOut">
              <a:rPr lang="es-PE"/>
              <a:pPr>
                <a:defRPr/>
              </a:pPr>
              <a:t>27/06/2024</a:t>
            </a:fld>
            <a:endParaRPr lang="es-PE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575EB952-C615-B0D2-8A63-D7E5741E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4A3D5458-4915-DE7B-1D67-87C7A3FD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671A-826C-47B7-8A48-9A717184C54E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96012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1BA4C8D1-56C6-7359-9510-76F91AAE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129AF-A8D5-488A-91BA-305F30391FCB}" type="datetimeFigureOut">
              <a:rPr lang="es-PE"/>
              <a:pPr>
                <a:defRPr/>
              </a:pPr>
              <a:t>27/06/2024</a:t>
            </a:fld>
            <a:endParaRPr lang="es-PE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745287C-FB8E-E67B-1599-7D92415F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3E66B9B3-8C9E-01EA-4733-8D0ABA94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D100-CA2B-4739-9417-B6EEE4B9F38B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35097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3D2A1CBC-CC2F-DFAA-A9CF-8264AAF3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C222D-CC64-4B0F-BE80-9F3EACAA6477}" type="datetimeFigureOut">
              <a:rPr lang="es-PE"/>
              <a:pPr>
                <a:defRPr/>
              </a:pPr>
              <a:t>27/06/2024</a:t>
            </a:fld>
            <a:endParaRPr lang="es-PE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C065083E-BC37-DBDF-E80A-17D1ED00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0A696767-3D8B-E571-BDF9-F6CEFE3C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ACAE-9E21-431F-9FAA-8131330218F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05403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16CEE30-3B83-006C-4104-872376B5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F4D2-A235-40AD-B31D-8E0D4CA04E96}" type="datetimeFigureOut">
              <a:rPr lang="es-PE"/>
              <a:pPr>
                <a:defRPr/>
              </a:pPr>
              <a:t>27/06/2024</a:t>
            </a:fld>
            <a:endParaRPr lang="es-PE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28B2E406-6508-A412-A970-6F7D5685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98D6E86-7CE8-D55C-DEFD-69BA9366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39246-3B62-49A1-B5D4-18C015884877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72947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8BDCC524-1837-139C-B5B9-52AF691B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9C34-5BE3-403D-9F8A-C655A19912F5}" type="datetimeFigureOut">
              <a:rPr lang="es-PE"/>
              <a:pPr>
                <a:defRPr/>
              </a:pPr>
              <a:t>27/06/2024</a:t>
            </a:fld>
            <a:endParaRPr lang="es-PE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E36DCB5-D45E-6BA1-7A7A-9D39FF2E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7AEA73A-4C08-A5FE-360F-8D94334F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6578-992B-4121-AFB0-B8EA6A8BCA91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12549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0880218C-8A6C-03FB-0F62-E2100DC64F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s-PE" altLang="es-PE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0768383C-BC07-83BE-1437-6AD017D98D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s-PE" alt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166059-435B-5F67-F377-DCA1FA73D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830593-8AA8-4DA8-AD80-4B07B118A645}" type="datetimeFigureOut">
              <a:rPr lang="es-PE"/>
              <a:pPr>
                <a:defRPr/>
              </a:pPr>
              <a:t>27/06/2024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CD2DC0-5BEE-4010-9CFF-50307FBC4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4164F0-D42B-EFF2-02D1-8AE0B29D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055BD5-238B-4DF0-8FA7-01CDA0EB7333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a de flujo: tarjeta 4">
            <a:extLst>
              <a:ext uri="{FF2B5EF4-FFF2-40B4-BE49-F238E27FC236}">
                <a16:creationId xmlns:a16="http://schemas.microsoft.com/office/drawing/2014/main" id="{6246B092-FD4B-4407-3E9D-C79A98EBFE36}"/>
              </a:ext>
            </a:extLst>
          </p:cNvPr>
          <p:cNvSpPr/>
          <p:nvPr/>
        </p:nvSpPr>
        <p:spPr>
          <a:xfrm>
            <a:off x="8058150" y="5680075"/>
            <a:ext cx="2382838" cy="1116013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016 w 10000"/>
              <a:gd name="connsiteY0" fmla="*/ 3928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016 w 10000"/>
              <a:gd name="connsiteY5" fmla="*/ 3928 h 10000"/>
              <a:gd name="connsiteX0" fmla="*/ 1016 w 10000"/>
              <a:gd name="connsiteY0" fmla="*/ 3928 h 10000"/>
              <a:gd name="connsiteX1" fmla="*/ 4813 w 10000"/>
              <a:gd name="connsiteY1" fmla="*/ 241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016 w 10000"/>
              <a:gd name="connsiteY5" fmla="*/ 3928 h 10000"/>
              <a:gd name="connsiteX0" fmla="*/ 1016 w 10000"/>
              <a:gd name="connsiteY0" fmla="*/ 3928 h 10000"/>
              <a:gd name="connsiteX1" fmla="*/ 286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016 w 10000"/>
              <a:gd name="connsiteY5" fmla="*/ 3928 h 10000"/>
              <a:gd name="connsiteX0" fmla="*/ 1485 w 10000"/>
              <a:gd name="connsiteY0" fmla="*/ 4410 h 10000"/>
              <a:gd name="connsiteX1" fmla="*/ 286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485 w 10000"/>
              <a:gd name="connsiteY5" fmla="*/ 4410 h 10000"/>
              <a:gd name="connsiteX0" fmla="*/ 1485 w 10000"/>
              <a:gd name="connsiteY0" fmla="*/ 4410 h 10000"/>
              <a:gd name="connsiteX1" fmla="*/ 286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485 w 10000"/>
              <a:gd name="connsiteY5" fmla="*/ 4410 h 10000"/>
              <a:gd name="connsiteX0" fmla="*/ 1407 w 10000"/>
              <a:gd name="connsiteY0" fmla="*/ 5294 h 10000"/>
              <a:gd name="connsiteX1" fmla="*/ 286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407 w 10000"/>
              <a:gd name="connsiteY5" fmla="*/ 5294 h 10000"/>
              <a:gd name="connsiteX0" fmla="*/ 1563 w 10156"/>
              <a:gd name="connsiteY0" fmla="*/ 5294 h 10000"/>
              <a:gd name="connsiteX1" fmla="*/ 3016 w 10156"/>
              <a:gd name="connsiteY1" fmla="*/ 0 h 10000"/>
              <a:gd name="connsiteX2" fmla="*/ 10156 w 10156"/>
              <a:gd name="connsiteY2" fmla="*/ 0 h 10000"/>
              <a:gd name="connsiteX3" fmla="*/ 10156 w 10156"/>
              <a:gd name="connsiteY3" fmla="*/ 10000 h 10000"/>
              <a:gd name="connsiteX4" fmla="*/ 0 w 10156"/>
              <a:gd name="connsiteY4" fmla="*/ 10000 h 10000"/>
              <a:gd name="connsiteX5" fmla="*/ 1563 w 10156"/>
              <a:gd name="connsiteY5" fmla="*/ 5294 h 10000"/>
              <a:gd name="connsiteX0" fmla="*/ 1987 w 10156"/>
              <a:gd name="connsiteY0" fmla="*/ 3753 h 10000"/>
              <a:gd name="connsiteX1" fmla="*/ 3016 w 10156"/>
              <a:gd name="connsiteY1" fmla="*/ 0 h 10000"/>
              <a:gd name="connsiteX2" fmla="*/ 10156 w 10156"/>
              <a:gd name="connsiteY2" fmla="*/ 0 h 10000"/>
              <a:gd name="connsiteX3" fmla="*/ 10156 w 10156"/>
              <a:gd name="connsiteY3" fmla="*/ 10000 h 10000"/>
              <a:gd name="connsiteX4" fmla="*/ 0 w 10156"/>
              <a:gd name="connsiteY4" fmla="*/ 10000 h 10000"/>
              <a:gd name="connsiteX5" fmla="*/ 1987 w 10156"/>
              <a:gd name="connsiteY5" fmla="*/ 3753 h 10000"/>
              <a:gd name="connsiteX0" fmla="*/ 1717 w 10156"/>
              <a:gd name="connsiteY0" fmla="*/ 4808 h 10000"/>
              <a:gd name="connsiteX1" fmla="*/ 3016 w 10156"/>
              <a:gd name="connsiteY1" fmla="*/ 0 h 10000"/>
              <a:gd name="connsiteX2" fmla="*/ 10156 w 10156"/>
              <a:gd name="connsiteY2" fmla="*/ 0 h 10000"/>
              <a:gd name="connsiteX3" fmla="*/ 10156 w 10156"/>
              <a:gd name="connsiteY3" fmla="*/ 10000 h 10000"/>
              <a:gd name="connsiteX4" fmla="*/ 0 w 10156"/>
              <a:gd name="connsiteY4" fmla="*/ 10000 h 10000"/>
              <a:gd name="connsiteX5" fmla="*/ 1717 w 10156"/>
              <a:gd name="connsiteY5" fmla="*/ 4808 h 10000"/>
              <a:gd name="connsiteX0" fmla="*/ 1717 w 10156"/>
              <a:gd name="connsiteY0" fmla="*/ 4808 h 10000"/>
              <a:gd name="connsiteX1" fmla="*/ 3016 w 10156"/>
              <a:gd name="connsiteY1" fmla="*/ 0 h 10000"/>
              <a:gd name="connsiteX2" fmla="*/ 10156 w 10156"/>
              <a:gd name="connsiteY2" fmla="*/ 0 h 10000"/>
              <a:gd name="connsiteX3" fmla="*/ 10156 w 10156"/>
              <a:gd name="connsiteY3" fmla="*/ 10000 h 10000"/>
              <a:gd name="connsiteX4" fmla="*/ 0 w 10156"/>
              <a:gd name="connsiteY4" fmla="*/ 10000 h 10000"/>
              <a:gd name="connsiteX5" fmla="*/ 1717 w 10156"/>
              <a:gd name="connsiteY5" fmla="*/ 4808 h 10000"/>
              <a:gd name="connsiteX0" fmla="*/ 1601 w 10156"/>
              <a:gd name="connsiteY0" fmla="*/ 4808 h 10000"/>
              <a:gd name="connsiteX1" fmla="*/ 3016 w 10156"/>
              <a:gd name="connsiteY1" fmla="*/ 0 h 10000"/>
              <a:gd name="connsiteX2" fmla="*/ 10156 w 10156"/>
              <a:gd name="connsiteY2" fmla="*/ 0 h 10000"/>
              <a:gd name="connsiteX3" fmla="*/ 10156 w 10156"/>
              <a:gd name="connsiteY3" fmla="*/ 10000 h 10000"/>
              <a:gd name="connsiteX4" fmla="*/ 0 w 10156"/>
              <a:gd name="connsiteY4" fmla="*/ 10000 h 10000"/>
              <a:gd name="connsiteX5" fmla="*/ 1601 w 10156"/>
              <a:gd name="connsiteY5" fmla="*/ 480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56" h="10000">
                <a:moveTo>
                  <a:pt x="1601" y="4808"/>
                </a:moveTo>
                <a:lnTo>
                  <a:pt x="3016" y="0"/>
                </a:lnTo>
                <a:lnTo>
                  <a:pt x="10156" y="0"/>
                </a:lnTo>
                <a:lnTo>
                  <a:pt x="10156" y="10000"/>
                </a:lnTo>
                <a:lnTo>
                  <a:pt x="0" y="10000"/>
                </a:lnTo>
                <a:cubicBezTo>
                  <a:pt x="495" y="8137"/>
                  <a:pt x="1026" y="6833"/>
                  <a:pt x="1601" y="48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A0309F4-542A-8FE2-961D-1E1529296FCA}"/>
              </a:ext>
            </a:extLst>
          </p:cNvPr>
          <p:cNvGrpSpPr>
            <a:grpSpLocks/>
          </p:cNvGrpSpPr>
          <p:nvPr/>
        </p:nvGrpSpPr>
        <p:grpSpPr bwMode="auto">
          <a:xfrm>
            <a:off x="0" y="1222519"/>
            <a:ext cx="12192000" cy="4190710"/>
            <a:chOff x="-1" y="1507069"/>
            <a:chExt cx="4923694" cy="3890650"/>
          </a:xfrm>
        </p:grpSpPr>
        <p:sp>
          <p:nvSpPr>
            <p:cNvPr id="9" name="Recortar rectángulo de esquina sencilla 8">
              <a:extLst>
                <a:ext uri="{FF2B5EF4-FFF2-40B4-BE49-F238E27FC236}">
                  <a16:creationId xmlns:a16="http://schemas.microsoft.com/office/drawing/2014/main" id="{6803D34F-212B-FFC9-C349-617B816E84E6}"/>
                </a:ext>
              </a:extLst>
            </p:cNvPr>
            <p:cNvSpPr/>
            <p:nvPr/>
          </p:nvSpPr>
          <p:spPr>
            <a:xfrm flipV="1">
              <a:off x="-1" y="1507069"/>
              <a:ext cx="4923694" cy="3890650"/>
            </a:xfrm>
            <a:prstGeom prst="snip1Rect">
              <a:avLst>
                <a:gd name="adj" fmla="val 4756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3080" name="Rectángulo 5">
              <a:extLst>
                <a:ext uri="{FF2B5EF4-FFF2-40B4-BE49-F238E27FC236}">
                  <a16:creationId xmlns:a16="http://schemas.microsoft.com/office/drawing/2014/main" id="{EE0CDE74-AB70-4D93-2301-73E069D21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52" y="3452394"/>
              <a:ext cx="4140371" cy="10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3200">
                  <a:solidFill>
                    <a:srgbClr val="33AFB8"/>
                  </a:solidFill>
                </a:rPr>
                <a:t>- Centro Nacional de Epidemiología, Prevención y Control de Enfermedades -</a:t>
              </a:r>
            </a:p>
          </p:txBody>
        </p:sp>
        <p:sp>
          <p:nvSpPr>
            <p:cNvPr id="3081" name="Rectángulo 6">
              <a:extLst>
                <a:ext uri="{FF2B5EF4-FFF2-40B4-BE49-F238E27FC236}">
                  <a16:creationId xmlns:a16="http://schemas.microsoft.com/office/drawing/2014/main" id="{69D321FE-2508-96FA-45C1-7CC87339F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52" y="1627657"/>
              <a:ext cx="4140371" cy="180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s-PE" sz="4000" b="1">
                  <a:solidFill>
                    <a:srgbClr val="2E75B6"/>
                  </a:solidFill>
                </a:rPr>
                <a:t>MANUAL DE REGISTRO Y CODIFICACIÓN DE LAS ACTIVIDADES DE VIGILANCIA EPIDEMIOLÓGICA E INTELIGENCIA SANITARIA 2024</a:t>
              </a:r>
            </a:p>
          </p:txBody>
        </p:sp>
        <p:sp>
          <p:nvSpPr>
            <p:cNvPr id="3082" name="CuadroTexto 7">
              <a:extLst>
                <a:ext uri="{FF2B5EF4-FFF2-40B4-BE49-F238E27FC236}">
                  <a16:creationId xmlns:a16="http://schemas.microsoft.com/office/drawing/2014/main" id="{35274BEC-CDB2-BA5C-E594-7ED83FAB8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952" y="4504230"/>
              <a:ext cx="3100878" cy="84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17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s-MX" altLang="es-PE" sz="1800">
                  <a:solidFill>
                    <a:srgbClr val="0083B8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M.C. Ohmayda Sandoval</a:t>
              </a:r>
            </a:p>
            <a:p>
              <a:pPr>
                <a:lnSpc>
                  <a:spcPts val="17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s-MX" altLang="es-PE" sz="1800">
                  <a:solidFill>
                    <a:srgbClr val="0083B8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Equipo Técnico</a:t>
              </a:r>
            </a:p>
            <a:p>
              <a:pPr>
                <a:lnSpc>
                  <a:spcPts val="17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s-MX" altLang="es-PE" sz="1800">
                  <a:solidFill>
                    <a:srgbClr val="0083B8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Unidad de Gestión Administrativa - CDC</a:t>
              </a:r>
              <a:endParaRPr lang="es-PE" altLang="es-PE" sz="1800">
                <a:solidFill>
                  <a:srgbClr val="0083B8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6" name="Imagen 1">
            <a:extLst>
              <a:ext uri="{FF2B5EF4-FFF2-40B4-BE49-F238E27FC236}">
                <a16:creationId xmlns:a16="http://schemas.microsoft.com/office/drawing/2014/main" id="{F7A7E254-0CC4-70CC-4899-C7E5AE38E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09563"/>
            <a:ext cx="2733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n 5">
            <a:extLst>
              <a:ext uri="{FF2B5EF4-FFF2-40B4-BE49-F238E27FC236}">
                <a16:creationId xmlns:a16="http://schemas.microsoft.com/office/drawing/2014/main" id="{83F08555-C07F-EE47-894A-D7BD28616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88" y="5711825"/>
            <a:ext cx="19494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n 3" descr="Texto&#10;&#10;Descripción generada automáticamente">
            <a:extLst>
              <a:ext uri="{FF2B5EF4-FFF2-40B4-BE49-F238E27FC236}">
                <a16:creationId xmlns:a16="http://schemas.microsoft.com/office/drawing/2014/main" id="{CE852F69-2C47-44DC-9B71-C7CC2CDE3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5711825"/>
            <a:ext cx="15938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04053C-A8D6-5763-83B2-879DA347DF46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7CA1197-0CC0-0A7C-F9FD-ED3A015DC50B}"/>
              </a:ext>
            </a:extLst>
          </p:cNvPr>
          <p:cNvSpPr txBox="1">
            <a:spLocks/>
          </p:cNvSpPr>
          <p:nvPr/>
        </p:nvSpPr>
        <p:spPr>
          <a:xfrm>
            <a:off x="1107281" y="1589305"/>
            <a:ext cx="4988719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INSTRUCCIONES GENERALES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9F15023-C961-C81A-27FF-7E4A89212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18699"/>
              </p:ext>
            </p:extLst>
          </p:nvPr>
        </p:nvGraphicFramePr>
        <p:xfrm>
          <a:off x="908840" y="2374790"/>
          <a:ext cx="10872000" cy="2108419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86032158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412364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8812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04172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265621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805328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567468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399063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14712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30369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56862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232617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5925173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3377958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688807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549184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46612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087843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81881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582715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335048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13055790"/>
                    </a:ext>
                  </a:extLst>
                </a:gridCol>
              </a:tblGrid>
              <a:tr h="174925"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  DIA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D.N.I.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FINANC.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DISTRITO DE PROCEDENCIA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r>
                        <a:rPr lang="es-PE" sz="700" b="1"/>
                        <a:t>  SEXO  </a:t>
                      </a:r>
                      <a:endParaRPr lang="es-PE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  SEXO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PERÍMETRO CEFÁLICO-ABDOMINAL 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EVALUACIÓN ANTROPOMÉTRICA HEMOGLOBINA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ESTA-</a:t>
                      </a:r>
                      <a:r>
                        <a:rPr lang="es-PE" sz="1000" b="1" err="1"/>
                        <a:t>BLEC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SER- VICIO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DIAGNÓSTICO MOTIVO DE CONSULTA Y/O ACTIVIDAD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TIPO DE  DIAGNÓSTICO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VALOR LAB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CÓDIGO CIE/CPMS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9914"/>
                  </a:ext>
                </a:extLst>
              </a:tr>
              <a:tr h="3848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HISTORIA CLÍNICA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39046"/>
                  </a:ext>
                </a:extLst>
              </a:tr>
              <a:tr h="4897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GESTANTE/PUÉRPERA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ETNIA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CENTRO POBLADO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1º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2º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3º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29509"/>
                  </a:ext>
                </a:extLst>
              </a:tr>
              <a:tr h="73673">
                <a:tc gridSpan="2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NOMBRES Y APELLIDOS PACIENTE: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1365"/>
                  </a:ext>
                </a:extLst>
              </a:tr>
              <a:tr h="174925">
                <a:tc gridSpan="5">
                  <a:txBody>
                    <a:bodyPr/>
                    <a:lstStyle/>
                    <a:p>
                      <a:pPr algn="ctr"/>
                      <a:r>
                        <a:rPr lang="es-PE" sz="1000"/>
                        <a:t>(*)FECHA DE NACIMIENTO: _____/____/______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000"/>
                        <a:t>FECHA ULTIMO RESULTADO DE Hb: _____/____/_____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FECHA DE ULTIMA REGLA: 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1245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Junín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PESO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Vigilancia en los servicios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458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dirty="0">
                          <a:solidFill>
                            <a:srgbClr val="FF0000"/>
                          </a:solidFill>
                        </a:rPr>
                        <a:t>C0061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4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dirty="0">
                          <a:solidFill>
                            <a:srgbClr val="FF0000"/>
                          </a:solidFill>
                        </a:rPr>
                        <a:t>APP100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TALLA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2.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6358"/>
                  </a:ext>
                </a:extLst>
              </a:tr>
              <a:tr h="1613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Junín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67417"/>
                  </a:ext>
                </a:extLst>
              </a:tr>
              <a:tr h="174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Ppreg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Hb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3.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dirty="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18133"/>
                  </a:ext>
                </a:extLst>
              </a:tr>
            </a:tbl>
          </a:graphicData>
        </a:graphic>
      </p:graphicFrame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8FE9FCBE-3B24-6AD1-445B-03A72A491193}"/>
              </a:ext>
            </a:extLst>
          </p:cNvPr>
          <p:cNvSpPr/>
          <p:nvPr/>
        </p:nvSpPr>
        <p:spPr>
          <a:xfrm rot="10800000">
            <a:off x="1348509" y="4566478"/>
            <a:ext cx="286327" cy="4138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7A60F02-9E56-1C74-774E-37821B6CAFC0}"/>
              </a:ext>
            </a:extLst>
          </p:cNvPr>
          <p:cNvSpPr/>
          <p:nvPr/>
        </p:nvSpPr>
        <p:spPr>
          <a:xfrm>
            <a:off x="670791" y="4980310"/>
            <a:ext cx="1776413" cy="67234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Colocar el código APP que le corresponde</a:t>
            </a: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ECD71A08-32F6-CD8F-845D-F94125736794}"/>
              </a:ext>
            </a:extLst>
          </p:cNvPr>
          <p:cNvSpPr/>
          <p:nvPr/>
        </p:nvSpPr>
        <p:spPr>
          <a:xfrm rot="10800000">
            <a:off x="7730836" y="4483209"/>
            <a:ext cx="286327" cy="4138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14CDB67-0A61-0AC8-A7A7-92AA274B9FBF}"/>
              </a:ext>
            </a:extLst>
          </p:cNvPr>
          <p:cNvSpPr/>
          <p:nvPr/>
        </p:nvSpPr>
        <p:spPr>
          <a:xfrm>
            <a:off x="7241308" y="4897042"/>
            <a:ext cx="1265382" cy="6003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Nombre de la actividad</a:t>
            </a:r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921BEF52-191F-86BB-4DD5-CA2ABB5D8878}"/>
              </a:ext>
            </a:extLst>
          </p:cNvPr>
          <p:cNvSpPr/>
          <p:nvPr/>
        </p:nvSpPr>
        <p:spPr>
          <a:xfrm rot="10800000">
            <a:off x="9342582" y="4494356"/>
            <a:ext cx="286327" cy="4138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A8839D4B-F553-0876-EED4-3E7D00397AD9}"/>
              </a:ext>
            </a:extLst>
          </p:cNvPr>
          <p:cNvSpPr/>
          <p:nvPr/>
        </p:nvSpPr>
        <p:spPr>
          <a:xfrm>
            <a:off x="8834581" y="4919336"/>
            <a:ext cx="1145309" cy="51709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Diagnostico ”D”</a:t>
            </a: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7BFC4307-B2B2-19A7-1CA5-1809D4439A11}"/>
              </a:ext>
            </a:extLst>
          </p:cNvPr>
          <p:cNvSpPr/>
          <p:nvPr/>
        </p:nvSpPr>
        <p:spPr>
          <a:xfrm rot="10800000">
            <a:off x="11420188" y="4470117"/>
            <a:ext cx="286327" cy="4138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07314CC5-CA2E-53CC-1785-6D599E854478}"/>
              </a:ext>
            </a:extLst>
          </p:cNvPr>
          <p:cNvSpPr/>
          <p:nvPr/>
        </p:nvSpPr>
        <p:spPr>
          <a:xfrm>
            <a:off x="11222181" y="4949097"/>
            <a:ext cx="849745" cy="51709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CPMS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BD00F687-246D-EE12-3A7E-BEE5D25D07CE}"/>
              </a:ext>
            </a:extLst>
          </p:cNvPr>
          <p:cNvSpPr/>
          <p:nvPr/>
        </p:nvSpPr>
        <p:spPr>
          <a:xfrm>
            <a:off x="10028381" y="4908189"/>
            <a:ext cx="1145309" cy="51709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Código LAB </a:t>
            </a: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2233245-C6DD-C7FF-64F4-DA805AD6AB87}"/>
              </a:ext>
            </a:extLst>
          </p:cNvPr>
          <p:cNvSpPr/>
          <p:nvPr/>
        </p:nvSpPr>
        <p:spPr>
          <a:xfrm rot="10800000">
            <a:off x="10141527" y="4483209"/>
            <a:ext cx="286327" cy="4138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1" y="2343596"/>
            <a:ext cx="10475113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Comunicación oficial y obligatoria que realiza el responsable de la vigilancia epidemiológica, o quien haga sus veces, tras detectar o recibir y verificar un reporte de una enfermedad u otro evento sujeto a vigilancia epidemiológica.</a:t>
            </a:r>
            <a:endParaRPr lang="es-MX" altLang="es-PE" sz="1600">
              <a:solidFill>
                <a:srgbClr val="000000"/>
              </a:solidFill>
            </a:endParaRP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083A4F-C4A2-F0A3-AC15-29E2282513DF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26F3E-CFDE-6A1C-36DB-F6D133789748}"/>
              </a:ext>
            </a:extLst>
          </p:cNvPr>
          <p:cNvSpPr txBox="1">
            <a:spLocks/>
          </p:cNvSpPr>
          <p:nvPr/>
        </p:nvSpPr>
        <p:spPr>
          <a:xfrm>
            <a:off x="1107281" y="1589305"/>
            <a:ext cx="4988719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NOTIFICACIÓN DE CASOS (CÓDIGO </a:t>
            </a:r>
            <a:r>
              <a:rPr lang="es-ES" altLang="es-PE" sz="1800" b="1" err="1">
                <a:solidFill>
                  <a:schemeClr val="bg1"/>
                </a:solidFill>
                <a:latin typeface="+mn-lt"/>
              </a:rPr>
              <a:t>C0061</a:t>
            </a:r>
            <a:r>
              <a:rPr lang="es-ES" altLang="es-PE" sz="1800" b="1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F7D2F58-9B8A-C953-BBB2-C374CFEE0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389120"/>
              </p:ext>
            </p:extLst>
          </p:nvPr>
        </p:nvGraphicFramePr>
        <p:xfrm>
          <a:off x="908837" y="3183139"/>
          <a:ext cx="10872000" cy="2108419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86032158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412364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8812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04172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265621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805328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567468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399063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14712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30369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56862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232617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5925173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3377958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688807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549184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46612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087843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81881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582715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335048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13055790"/>
                    </a:ext>
                  </a:extLst>
                </a:gridCol>
              </a:tblGrid>
              <a:tr h="174925"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  DIA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D.N.I.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FINANC.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DISTRITO DE PROCEDENCIA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r>
                        <a:rPr lang="es-PE" sz="700" b="1"/>
                        <a:t>  SEXO  </a:t>
                      </a:r>
                      <a:endParaRPr lang="es-PE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  SEXO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PERÍMETRO CEFÁLICO-ABDOMINAL 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EVALUACIÓN ANTROPOMÉTRICA HEMOGLOBINA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ESTA-</a:t>
                      </a:r>
                      <a:r>
                        <a:rPr lang="es-PE" sz="1000" b="1" err="1"/>
                        <a:t>BLEC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SER- VICIO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DIAGNÓSTICO MOTIVO DE CONSULTA Y/O ACTIVIDAD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TIPO DE  DIAGNÓSTICO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VALOR LAB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CÓDIGO CIE/CPMS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9914"/>
                  </a:ext>
                </a:extLst>
              </a:tr>
              <a:tr h="3848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HISTORIA </a:t>
                      </a:r>
                      <a:r>
                        <a:rPr lang="es-PE" sz="1000" b="1" err="1"/>
                        <a:t>CLINICA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39046"/>
                  </a:ext>
                </a:extLst>
              </a:tr>
              <a:tr h="4897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GESTANTE/</a:t>
                      </a:r>
                      <a:r>
                        <a:rPr lang="es-PE" sz="1000" b="1" err="1"/>
                        <a:t>PUERPERA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ETNIA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CENTRO POBLADO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1º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2º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3º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29509"/>
                  </a:ext>
                </a:extLst>
              </a:tr>
              <a:tr h="73673">
                <a:tc gridSpan="2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NOMBRES Y APELLIDOS PACIENTE: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1365"/>
                  </a:ext>
                </a:extLst>
              </a:tr>
              <a:tr h="174925">
                <a:tc gridSpan="5">
                  <a:txBody>
                    <a:bodyPr/>
                    <a:lstStyle/>
                    <a:p>
                      <a:pPr algn="ctr"/>
                      <a:r>
                        <a:rPr lang="es-PE" sz="1000"/>
                        <a:t>(*)FECHA DE NACIMIENTO: _____/____/______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000"/>
                        <a:t>FECHA ULTIMO RESULTADO DE Hb: _____/____/_____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FECHA DE ULTIMA REGLA: 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1245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Junín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PESO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Vigilancia en los servicios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458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dirty="0">
                          <a:solidFill>
                            <a:srgbClr val="FF0000"/>
                          </a:solidFill>
                        </a:rPr>
                        <a:t>C0061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4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APP100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TALLA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2.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6358"/>
                  </a:ext>
                </a:extLst>
              </a:tr>
              <a:tr h="1613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Junín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67417"/>
                  </a:ext>
                </a:extLst>
              </a:tr>
              <a:tr h="174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Ppreg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Hb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3.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18133"/>
                  </a:ext>
                </a:extLst>
              </a:tr>
            </a:tbl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FF2808F-CBA1-9639-D13F-E2C50D9240C6}"/>
              </a:ext>
            </a:extLst>
          </p:cNvPr>
          <p:cNvCxnSpPr>
            <a:cxnSpLocks/>
          </p:cNvCxnSpPr>
          <p:nvPr/>
        </p:nvCxnSpPr>
        <p:spPr>
          <a:xfrm flipV="1">
            <a:off x="3254188" y="4615031"/>
            <a:ext cx="3593054" cy="6765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ECD6E9A-C16E-75D7-B07E-C111F70965C5}"/>
              </a:ext>
            </a:extLst>
          </p:cNvPr>
          <p:cNvCxnSpPr/>
          <p:nvPr/>
        </p:nvCxnSpPr>
        <p:spPr>
          <a:xfrm flipV="1">
            <a:off x="9294607" y="4615031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B264784-F5B9-5A3A-6EED-9ABF714F9921}"/>
              </a:ext>
            </a:extLst>
          </p:cNvPr>
          <p:cNvCxnSpPr>
            <a:cxnSpLocks/>
          </p:cNvCxnSpPr>
          <p:nvPr/>
        </p:nvCxnSpPr>
        <p:spPr>
          <a:xfrm flipH="1" flipV="1">
            <a:off x="9294606" y="4615031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CEAA58B-9ED4-3AD5-F4CC-6E2A2C76F58D}"/>
              </a:ext>
            </a:extLst>
          </p:cNvPr>
          <p:cNvSpPr/>
          <p:nvPr/>
        </p:nvSpPr>
        <p:spPr>
          <a:xfrm>
            <a:off x="9795381" y="5551455"/>
            <a:ext cx="1514941" cy="2337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FF0000"/>
                </a:solidFill>
              </a:rPr>
              <a:t>N° de casos notificados</a:t>
            </a:r>
            <a:endParaRPr lang="es-PE" sz="1000">
              <a:solidFill>
                <a:srgbClr val="FF0000"/>
              </a:solidFill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7E998E2-3FFD-BE1E-EA78-363414F884A8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10552851" y="4819600"/>
            <a:ext cx="1" cy="73185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60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1" y="2227216"/>
            <a:ext cx="10475113" cy="179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Actividad realizada en los establecimientos de salud tras recibir notificación de una enfermedad u otro evento sujeto a vigilancia epidemiológica. </a:t>
            </a:r>
          </a:p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Es desarrollada dentro de las 48 horas siguientes a la notificación con el objetivo de obtener información detallada del caso e implementar medidas de control para prevenir su diseminación, en especial, en enfermedades infecciosas por la probabilidad de nuevos casos o la existencia de otros aún no identificados. </a:t>
            </a:r>
          </a:p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sz="1600">
                <a:solidFill>
                  <a:srgbClr val="000000"/>
                </a:solidFill>
              </a:rPr>
              <a:t>Es dirigida por el responsable de vigilancia epidemiológica, o quien haga sus veces, en coordinación con otras áreas para la intervención e incluye el llenado de la ficha clínica epidemiológica.</a:t>
            </a:r>
            <a:endParaRPr lang="es-PE" sz="1600">
              <a:solidFill>
                <a:srgbClr val="000000"/>
              </a:solidFill>
            </a:endParaRP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083A4F-C4A2-F0A3-AC15-29E2282513DF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26F3E-CFDE-6A1C-36DB-F6D133789748}"/>
              </a:ext>
            </a:extLst>
          </p:cNvPr>
          <p:cNvSpPr txBox="1">
            <a:spLocks/>
          </p:cNvSpPr>
          <p:nvPr/>
        </p:nvSpPr>
        <p:spPr>
          <a:xfrm>
            <a:off x="1107281" y="1589305"/>
            <a:ext cx="10475113" cy="4943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INVESTIGACIÓN EPIDEMIOLÓGICA DEL CASO NOTIFICADO EN ESTABLECIMIENTOS DE SALUD (CÓDIGO </a:t>
            </a:r>
            <a:r>
              <a:rPr lang="es-ES" altLang="es-PE" sz="1800" b="1" err="1">
                <a:solidFill>
                  <a:schemeClr val="bg1"/>
                </a:solidFill>
                <a:latin typeface="+mn-lt"/>
              </a:rPr>
              <a:t>C0061</a:t>
            </a:r>
            <a:r>
              <a:rPr lang="es-ES" altLang="es-PE" sz="1800" b="1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2199763-19DB-DB79-CC26-47975AA94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91298"/>
              </p:ext>
            </p:extLst>
          </p:nvPr>
        </p:nvGraphicFramePr>
        <p:xfrm>
          <a:off x="926944" y="4168662"/>
          <a:ext cx="10872000" cy="2108419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86032158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412364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8812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04172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265621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805328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567468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399063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14712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30369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56862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232617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5925173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3377958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688807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549184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46612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087843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81881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582715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335048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13055790"/>
                    </a:ext>
                  </a:extLst>
                </a:gridCol>
              </a:tblGrid>
              <a:tr h="174925"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  DIA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D.N.I.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FINANC.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DISTRITO DE PROCEDENCIA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r>
                        <a:rPr lang="es-PE" sz="700" b="1"/>
                        <a:t>  SEXO  </a:t>
                      </a:r>
                      <a:endParaRPr lang="es-PE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  SEXO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PERÍMETRO CEFÁLICO-ABDOMINAL 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EVALUACIÓN ANTROPOMÉTRICA HEMOGLOBINA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ESTA-</a:t>
                      </a:r>
                      <a:r>
                        <a:rPr lang="es-PE" sz="1000" b="1" err="1"/>
                        <a:t>BLEC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SER- VICIO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DIAGNÓSTICO MOTIVO DE CONSULTA Y/O ACTIVIDAD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TIPO DE  DIAGNÓSTICO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VALOR LAB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CÓDIGO CIE/CPMS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9914"/>
                  </a:ext>
                </a:extLst>
              </a:tr>
              <a:tr h="3848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HISTORIA </a:t>
                      </a:r>
                      <a:r>
                        <a:rPr lang="es-PE" sz="1000" b="1" err="1"/>
                        <a:t>CLINICA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39046"/>
                  </a:ext>
                </a:extLst>
              </a:tr>
              <a:tr h="4897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GESTANTE/</a:t>
                      </a:r>
                      <a:r>
                        <a:rPr lang="es-PE" sz="1000" b="1" err="1"/>
                        <a:t>PUERPERA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ETNIA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CENTRO POBLADO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1º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2º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3º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29509"/>
                  </a:ext>
                </a:extLst>
              </a:tr>
              <a:tr h="73673">
                <a:tc gridSpan="2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NOMBRES Y APELLIDOS PACIENTE: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1365"/>
                  </a:ext>
                </a:extLst>
              </a:tr>
              <a:tr h="174925">
                <a:tc gridSpan="5">
                  <a:txBody>
                    <a:bodyPr/>
                    <a:lstStyle/>
                    <a:p>
                      <a:pPr algn="ctr"/>
                      <a:r>
                        <a:rPr lang="es-PE" sz="1000"/>
                        <a:t>(*)FECHA DE NACIMIENTO: _____/____/______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000"/>
                        <a:t>FECHA ULTIMO RESULTADO DE Hb: _____/____/_____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FECHA DE ULTIMA REGLA: 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1245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Junín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PESO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Vigilancia en los servicios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459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dirty="0">
                          <a:solidFill>
                            <a:srgbClr val="FF0000"/>
                          </a:solidFill>
                        </a:rPr>
                        <a:t>C0061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4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APP100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TALLA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2.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6358"/>
                  </a:ext>
                </a:extLst>
              </a:tr>
              <a:tr h="1613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Junín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67417"/>
                  </a:ext>
                </a:extLst>
              </a:tr>
              <a:tr h="174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Ppreg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Hb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3.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18133"/>
                  </a:ext>
                </a:extLst>
              </a:tr>
            </a:tbl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265EFCA-0019-E616-F0B9-9E27E8FF1AE5}"/>
              </a:ext>
            </a:extLst>
          </p:cNvPr>
          <p:cNvCxnSpPr>
            <a:cxnSpLocks/>
          </p:cNvCxnSpPr>
          <p:nvPr/>
        </p:nvCxnSpPr>
        <p:spPr>
          <a:xfrm flipV="1">
            <a:off x="3272295" y="5600554"/>
            <a:ext cx="3593054" cy="6765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EB2F376-3517-88B6-2C0D-B033E1634301}"/>
              </a:ext>
            </a:extLst>
          </p:cNvPr>
          <p:cNvCxnSpPr>
            <a:cxnSpLocks/>
          </p:cNvCxnSpPr>
          <p:nvPr/>
        </p:nvCxnSpPr>
        <p:spPr>
          <a:xfrm flipV="1">
            <a:off x="9312714" y="5600554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CDD52E3-4D5D-088B-26AB-AB2EA7BAD9D2}"/>
              </a:ext>
            </a:extLst>
          </p:cNvPr>
          <p:cNvCxnSpPr>
            <a:cxnSpLocks/>
          </p:cNvCxnSpPr>
          <p:nvPr/>
        </p:nvCxnSpPr>
        <p:spPr>
          <a:xfrm flipH="1" flipV="1">
            <a:off x="9312713" y="5600554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3B40B6C-F6FC-C503-BB8C-3286FBD62048}"/>
              </a:ext>
            </a:extLst>
          </p:cNvPr>
          <p:cNvSpPr>
            <a:spLocks/>
          </p:cNvSpPr>
          <p:nvPr/>
        </p:nvSpPr>
        <p:spPr>
          <a:xfrm>
            <a:off x="9813488" y="6536978"/>
            <a:ext cx="1514941" cy="2337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FF0000"/>
                </a:solidFill>
              </a:rPr>
              <a:t>N° de casos investigados</a:t>
            </a:r>
            <a:endParaRPr lang="es-PE" sz="1000">
              <a:solidFill>
                <a:srgbClr val="FF0000"/>
              </a:solidFill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E13DC9D-286D-EDC2-6ABB-B3050A33E4F3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10570958" y="5805123"/>
            <a:ext cx="1" cy="73185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27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0" y="2206699"/>
            <a:ext cx="10475113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Proceso de búsqueda intencional y/o dirigida realizado en los servicios de salud para la detección temprana de casos compatibles con enfermedades o eventos sujetos a notificación. Incluye el llenado de los formatos de la notificación u otros, según normativa vigente</a:t>
            </a:r>
            <a:endParaRPr lang="es-MX" altLang="es-PE" sz="1600">
              <a:solidFill>
                <a:srgbClr val="000000"/>
              </a:solidFill>
            </a:endParaRP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083A4F-C4A2-F0A3-AC15-29E2282513DF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26F3E-CFDE-6A1C-36DB-F6D133789748}"/>
              </a:ext>
            </a:extLst>
          </p:cNvPr>
          <p:cNvSpPr txBox="1">
            <a:spLocks/>
          </p:cNvSpPr>
          <p:nvPr/>
        </p:nvSpPr>
        <p:spPr>
          <a:xfrm>
            <a:off x="1107280" y="1589305"/>
            <a:ext cx="10475113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VIGILANCIA ACTIVA DE ENFERMEDADES Y OTROS EVENTOS DE IMPORTANCIA EN SALUD PÚBLICA EN SERVICIOS DE SALUD (CÓDIGO </a:t>
            </a:r>
            <a:r>
              <a:rPr lang="es-ES" altLang="es-PE" sz="1800" b="1" err="1">
                <a:solidFill>
                  <a:schemeClr val="bg1"/>
                </a:solidFill>
                <a:latin typeface="+mn-lt"/>
              </a:rPr>
              <a:t>C0061</a:t>
            </a:r>
            <a:r>
              <a:rPr lang="es-ES" altLang="es-PE" sz="1800" b="1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F7D2F58-9B8A-C953-BBB2-C374CFEE0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89574"/>
              </p:ext>
            </p:extLst>
          </p:nvPr>
        </p:nvGraphicFramePr>
        <p:xfrm>
          <a:off x="908837" y="3183139"/>
          <a:ext cx="10872000" cy="2108419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86032158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412364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8812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04172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265621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805328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567468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399063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14712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30369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56862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232617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5925173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3377958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688807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549184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46612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087843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81881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582715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335048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13055790"/>
                    </a:ext>
                  </a:extLst>
                </a:gridCol>
              </a:tblGrid>
              <a:tr h="174925"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  DIA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D.N.I.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FINANC.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DISTRITO DE PROCEDENCIA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r>
                        <a:rPr lang="es-PE" sz="700" b="1"/>
                        <a:t>  SEXO  </a:t>
                      </a:r>
                      <a:endParaRPr lang="es-PE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  SEXO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PERÍMETRO CEFÁLICO-ABDOMINAL 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EVALUACIÓN ANTROPOMÉTRICA HEMOGLOBINA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ESTA-</a:t>
                      </a:r>
                      <a:r>
                        <a:rPr lang="es-PE" sz="1000" b="1" err="1"/>
                        <a:t>BLEC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SER- VICIO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DIAGNÓSTICO MOTIVO DE CONSULTA Y/O ACTIVIDAD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TIPO DE  DIAGNÓSTICO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VALOR LAB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CÓDIGO CIE/CPMS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9914"/>
                  </a:ext>
                </a:extLst>
              </a:tr>
              <a:tr h="3848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HISTORIA </a:t>
                      </a:r>
                      <a:r>
                        <a:rPr lang="es-PE" sz="1000" b="1" err="1"/>
                        <a:t>CLINICA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39046"/>
                  </a:ext>
                </a:extLst>
              </a:tr>
              <a:tr h="4897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GESTANTE/</a:t>
                      </a:r>
                      <a:r>
                        <a:rPr lang="es-PE" sz="1000" b="1" err="1"/>
                        <a:t>PUERPERA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ETNIA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CENTRO POBLADO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1º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2º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3º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29509"/>
                  </a:ext>
                </a:extLst>
              </a:tr>
              <a:tr h="73673">
                <a:tc gridSpan="2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NOMBRES Y APELLIDOS PACIENTE: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1365"/>
                  </a:ext>
                </a:extLst>
              </a:tr>
              <a:tr h="174925">
                <a:tc gridSpan="5">
                  <a:txBody>
                    <a:bodyPr/>
                    <a:lstStyle/>
                    <a:p>
                      <a:pPr algn="ctr"/>
                      <a:r>
                        <a:rPr lang="es-PE" sz="1000"/>
                        <a:t>(*)FECHA DE NACIMIENTO: _____/____/______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000"/>
                        <a:t>FECHA ULTIMO RESULTADO DE Hb: _____/____/_____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FECHA DE ULTIMA REGLA: 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1245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Junín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PESO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Vigilancia en los servicios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460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dirty="0">
                          <a:solidFill>
                            <a:srgbClr val="FF0000"/>
                          </a:solidFill>
                        </a:rPr>
                        <a:t>C0061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4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APP100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TALLA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2.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6358"/>
                  </a:ext>
                </a:extLst>
              </a:tr>
              <a:tr h="1613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Junín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67417"/>
                  </a:ext>
                </a:extLst>
              </a:tr>
              <a:tr h="174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Ppreg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Hb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3.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18133"/>
                  </a:ext>
                </a:extLst>
              </a:tr>
            </a:tbl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FF2808F-CBA1-9639-D13F-E2C50D9240C6}"/>
              </a:ext>
            </a:extLst>
          </p:cNvPr>
          <p:cNvCxnSpPr>
            <a:cxnSpLocks/>
          </p:cNvCxnSpPr>
          <p:nvPr/>
        </p:nvCxnSpPr>
        <p:spPr>
          <a:xfrm flipV="1">
            <a:off x="3254188" y="4615031"/>
            <a:ext cx="3593054" cy="6765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ECD6E9A-C16E-75D7-B07E-C111F70965C5}"/>
              </a:ext>
            </a:extLst>
          </p:cNvPr>
          <p:cNvCxnSpPr/>
          <p:nvPr/>
        </p:nvCxnSpPr>
        <p:spPr>
          <a:xfrm flipV="1">
            <a:off x="9294607" y="4615031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B264784-F5B9-5A3A-6EED-9ABF714F9921}"/>
              </a:ext>
            </a:extLst>
          </p:cNvPr>
          <p:cNvCxnSpPr>
            <a:cxnSpLocks/>
          </p:cNvCxnSpPr>
          <p:nvPr/>
        </p:nvCxnSpPr>
        <p:spPr>
          <a:xfrm flipH="1" flipV="1">
            <a:off x="9294606" y="4615031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CEAA58B-9ED4-3AD5-F4CC-6E2A2C76F58D}"/>
              </a:ext>
            </a:extLst>
          </p:cNvPr>
          <p:cNvSpPr/>
          <p:nvPr/>
        </p:nvSpPr>
        <p:spPr>
          <a:xfrm>
            <a:off x="9795381" y="5551455"/>
            <a:ext cx="1514941" cy="315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FF0000"/>
                </a:solidFill>
              </a:rPr>
              <a:t>N° de casos evaluados en la vigilancia activa</a:t>
            </a:r>
            <a:endParaRPr lang="es-PE" sz="1000">
              <a:solidFill>
                <a:srgbClr val="FF0000"/>
              </a:solidFill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7E998E2-3FFD-BE1E-EA78-363414F884A8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10552851" y="4819600"/>
            <a:ext cx="1" cy="73185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76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1" y="2211233"/>
            <a:ext cx="10475113" cy="178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400">
                <a:solidFill>
                  <a:srgbClr val="000000"/>
                </a:solidFill>
              </a:rPr>
              <a:t>Estrategia desarrollada en los establecimientos de salud con el objetivo de detectar enfermedades u otros eventos sujetos a notificación que no hayan podido ser identificados durante la atención médica y, por lo tanto, no fueron notificados al Sistema Nacional de Vigilancia Epidemiológica en Salud Pública. </a:t>
            </a:r>
          </a:p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400">
                <a:solidFill>
                  <a:srgbClr val="000000"/>
                </a:solidFill>
              </a:rPr>
              <a:t>Incluye</a:t>
            </a:r>
          </a:p>
          <a:p>
            <a:pPr marL="1028700" lvl="1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400">
                <a:solidFill>
                  <a:srgbClr val="000000"/>
                </a:solidFill>
              </a:rPr>
              <a:t>La revisión de historias clínicas y visitas domiciliarias para establecer si el diagnóstico registrado cumple con la definición de caso establecida. </a:t>
            </a:r>
          </a:p>
          <a:p>
            <a:pPr marL="1028700" lvl="1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400">
                <a:solidFill>
                  <a:srgbClr val="000000"/>
                </a:solidFill>
              </a:rPr>
              <a:t>El llenado de los formatos relacionados al proceso según normativa vigente, los mismos que serán remitidos al nivel superior.</a:t>
            </a:r>
            <a:endParaRPr lang="es-MX" altLang="es-PE" sz="1400">
              <a:solidFill>
                <a:srgbClr val="000000"/>
              </a:solidFill>
            </a:endParaRP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083A4F-C4A2-F0A3-AC15-29E2282513DF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26F3E-CFDE-6A1C-36DB-F6D133789748}"/>
              </a:ext>
            </a:extLst>
          </p:cNvPr>
          <p:cNvSpPr txBox="1">
            <a:spLocks/>
          </p:cNvSpPr>
          <p:nvPr/>
        </p:nvSpPr>
        <p:spPr>
          <a:xfrm>
            <a:off x="1107281" y="1589305"/>
            <a:ext cx="5845780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BÚSQUEDA ACTIVA INSTITUCIONAL (BAI) (CÓDIGO </a:t>
            </a:r>
            <a:r>
              <a:rPr lang="es-ES" altLang="es-PE" sz="1800" b="1" err="1">
                <a:solidFill>
                  <a:schemeClr val="bg1"/>
                </a:solidFill>
                <a:latin typeface="+mn-lt"/>
              </a:rPr>
              <a:t>C0061</a:t>
            </a:r>
            <a:r>
              <a:rPr lang="es-ES" altLang="es-PE" sz="1800" b="1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F7D2F58-9B8A-C953-BBB2-C374CFEE0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2542"/>
              </p:ext>
            </p:extLst>
          </p:nvPr>
        </p:nvGraphicFramePr>
        <p:xfrm>
          <a:off x="872261" y="4214485"/>
          <a:ext cx="10872000" cy="2108419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86032158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412364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8812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04172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265621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805328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567468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399063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14712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30369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56862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232617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5925173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3377958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688807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549184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46612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087843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81881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582715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335048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13055790"/>
                    </a:ext>
                  </a:extLst>
                </a:gridCol>
              </a:tblGrid>
              <a:tr h="174925"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  DIA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D.N.I.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FINANC.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DISTRITO DE PROCEDENCIA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r>
                        <a:rPr lang="es-PE" sz="700" b="1"/>
                        <a:t>  SEXO  </a:t>
                      </a:r>
                      <a:endParaRPr lang="es-PE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  SEXO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PERÍMETRO CEFÁLICO-ABDOMINAL 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EVALUACIÓN ANTROPOMÉTRICA HEMOGLOBINA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ESTA-</a:t>
                      </a:r>
                      <a:r>
                        <a:rPr lang="es-PE" sz="1000" b="1" err="1"/>
                        <a:t>BLEC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SER- VICIO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DIAGNÓSTICO MOTIVO DE CONSULTA Y/O ACTIVIDAD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TIPO DE  DIAGNÓSTICO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VALOR LAB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CÓDIGO CIE/CPMS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9914"/>
                  </a:ext>
                </a:extLst>
              </a:tr>
              <a:tr h="3848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HISTORIA </a:t>
                      </a:r>
                      <a:r>
                        <a:rPr lang="es-PE" sz="1000" b="1" err="1"/>
                        <a:t>CLINICA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39046"/>
                  </a:ext>
                </a:extLst>
              </a:tr>
              <a:tr h="4897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GESTANTE/</a:t>
                      </a:r>
                      <a:r>
                        <a:rPr lang="es-PE" sz="1000" b="1" err="1"/>
                        <a:t>PUERPERA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ETNIA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CENTRO POBLADO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1º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2º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3º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29509"/>
                  </a:ext>
                </a:extLst>
              </a:tr>
              <a:tr h="73673">
                <a:tc gridSpan="2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NOMBRES Y APELLIDOS PACIENTE: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1365"/>
                  </a:ext>
                </a:extLst>
              </a:tr>
              <a:tr h="174925">
                <a:tc gridSpan="5">
                  <a:txBody>
                    <a:bodyPr/>
                    <a:lstStyle/>
                    <a:p>
                      <a:pPr algn="ctr"/>
                      <a:r>
                        <a:rPr lang="es-PE" sz="1000"/>
                        <a:t>(*)FECHA DE NACIMIENTO: _____/____/______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000"/>
                        <a:t>FECHA ULTIMO RESULTADO DE Hb: _____/____/_____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FECHA DE ULTIMA REGLA: 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1245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PESO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Vigilancia en los servicios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461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00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dirty="0">
                          <a:solidFill>
                            <a:srgbClr val="FF0000"/>
                          </a:solidFill>
                        </a:rPr>
                        <a:t>C0061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4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APP100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TALLA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2.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6358"/>
                  </a:ext>
                </a:extLst>
              </a:tr>
              <a:tr h="1613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67417"/>
                  </a:ext>
                </a:extLst>
              </a:tr>
              <a:tr h="174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Ppreg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Hb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3.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18133"/>
                  </a:ext>
                </a:extLst>
              </a:tr>
            </a:tbl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FF2808F-CBA1-9639-D13F-E2C50D9240C6}"/>
              </a:ext>
            </a:extLst>
          </p:cNvPr>
          <p:cNvCxnSpPr>
            <a:cxnSpLocks/>
          </p:cNvCxnSpPr>
          <p:nvPr/>
        </p:nvCxnSpPr>
        <p:spPr>
          <a:xfrm flipV="1">
            <a:off x="1882759" y="5646377"/>
            <a:ext cx="4927907" cy="6765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ECD6E9A-C16E-75D7-B07E-C111F70965C5}"/>
              </a:ext>
            </a:extLst>
          </p:cNvPr>
          <p:cNvCxnSpPr/>
          <p:nvPr/>
        </p:nvCxnSpPr>
        <p:spPr>
          <a:xfrm flipV="1">
            <a:off x="9258031" y="5646377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B264784-F5B9-5A3A-6EED-9ABF714F9921}"/>
              </a:ext>
            </a:extLst>
          </p:cNvPr>
          <p:cNvCxnSpPr>
            <a:cxnSpLocks/>
          </p:cNvCxnSpPr>
          <p:nvPr/>
        </p:nvCxnSpPr>
        <p:spPr>
          <a:xfrm flipH="1" flipV="1">
            <a:off x="9258030" y="5646377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CEAA58B-9ED4-3AD5-F4CC-6E2A2C76F58D}"/>
              </a:ext>
            </a:extLst>
          </p:cNvPr>
          <p:cNvSpPr/>
          <p:nvPr/>
        </p:nvSpPr>
        <p:spPr>
          <a:xfrm>
            <a:off x="9758805" y="6582801"/>
            <a:ext cx="1514941" cy="2337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FF0000"/>
                </a:solidFill>
              </a:rPr>
              <a:t>N° de registros revisados</a:t>
            </a:r>
            <a:endParaRPr lang="es-PE" sz="1000">
              <a:solidFill>
                <a:srgbClr val="FF0000"/>
              </a:solidFill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7E998E2-3FFD-BE1E-EA78-363414F884A8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10516275" y="5850946"/>
            <a:ext cx="1" cy="73185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8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7" y="2280370"/>
            <a:ext cx="10475113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Evaluación del paciente por un profesional especialista en epidemiología no tratante, del mismo u otro establecimiento de salud, con el objetivo de evaluar criterios clínicos, epidemiológicos y laboratoriales para efectuar u orientar un diagnóstico que permita identificar un caso sospechoso o probable de una enfermedad u otro evento sujeto a notificación obligatoria y plantear medidas preventivas y de control frente al caso en la institución.</a:t>
            </a:r>
            <a:endParaRPr lang="es-MX" altLang="es-PE" sz="1600">
              <a:solidFill>
                <a:srgbClr val="000000"/>
              </a:solidFill>
            </a:endParaRP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083A4F-C4A2-F0A3-AC15-29E2282513DF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26F3E-CFDE-6A1C-36DB-F6D133789748}"/>
              </a:ext>
            </a:extLst>
          </p:cNvPr>
          <p:cNvSpPr txBox="1">
            <a:spLocks/>
          </p:cNvSpPr>
          <p:nvPr/>
        </p:nvSpPr>
        <p:spPr>
          <a:xfrm>
            <a:off x="1107281" y="1589305"/>
            <a:ext cx="5739961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INTERCONSULTA DE EPIDEMIOLOGÍA (CÓDIGO </a:t>
            </a:r>
            <a:r>
              <a:rPr lang="es-ES" altLang="es-PE" sz="1800" b="1" err="1">
                <a:solidFill>
                  <a:schemeClr val="bg1"/>
                </a:solidFill>
                <a:latin typeface="+mn-lt"/>
              </a:rPr>
              <a:t>C0061</a:t>
            </a:r>
            <a:r>
              <a:rPr lang="es-ES" altLang="es-PE" sz="1800" b="1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F7D2F58-9B8A-C953-BBB2-C374CFEE0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209568"/>
              </p:ext>
            </p:extLst>
          </p:nvPr>
        </p:nvGraphicFramePr>
        <p:xfrm>
          <a:off x="908837" y="3510672"/>
          <a:ext cx="10872000" cy="2108419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86032158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412364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8812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04172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265621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805328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567468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399063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14712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30369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56862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232617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5925173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3377958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688807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549184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46612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087843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81881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582715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335048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13055790"/>
                    </a:ext>
                  </a:extLst>
                </a:gridCol>
              </a:tblGrid>
              <a:tr h="174925"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  DIA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D.N.I.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FINANC.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DISTRITO DE PROCEDENCIA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r>
                        <a:rPr lang="es-PE" sz="700" b="1"/>
                        <a:t>  SEXO  </a:t>
                      </a:r>
                      <a:endParaRPr lang="es-PE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  SEXO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PERÍMETRO CEFÁLICO-ABDOMINAL 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EVALUACIÓN ANTROPOMÉTRICA HEMOGLOBINA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ESTA-</a:t>
                      </a:r>
                      <a:r>
                        <a:rPr lang="es-PE" sz="1000" b="1" err="1"/>
                        <a:t>BLEC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SER- VICIO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DIAGNÓSTICO MOTIVO DE CONSULTA Y/O ACTIVIDAD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TIPO DE  DIAGNÓSTICO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VALOR LAB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CÓDIGO CIE/CPMS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9914"/>
                  </a:ext>
                </a:extLst>
              </a:tr>
              <a:tr h="3848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HISTORIA </a:t>
                      </a:r>
                      <a:r>
                        <a:rPr lang="es-PE" sz="1000" b="1" err="1"/>
                        <a:t>CLINICA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39046"/>
                  </a:ext>
                </a:extLst>
              </a:tr>
              <a:tr h="4897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GESTANTE/</a:t>
                      </a:r>
                      <a:r>
                        <a:rPr lang="es-PE" sz="1000" b="1" err="1"/>
                        <a:t>PUERPERA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ETNIA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CENTRO POBLADO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1º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2º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3º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29509"/>
                  </a:ext>
                </a:extLst>
              </a:tr>
              <a:tr h="73673">
                <a:tc gridSpan="2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NOMBRES Y APELLIDOS PACIENTE: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1365"/>
                  </a:ext>
                </a:extLst>
              </a:tr>
              <a:tr h="174925">
                <a:tc gridSpan="5">
                  <a:txBody>
                    <a:bodyPr/>
                    <a:lstStyle/>
                    <a:p>
                      <a:pPr algn="ctr"/>
                      <a:r>
                        <a:rPr lang="es-PE" sz="1000"/>
                        <a:t>(*)FECHA DE NACIMIENTO: _____/____/______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000"/>
                        <a:t>FECHA ULTIMO RESULTADO DE Hb: _____/____/_____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FECHA DE ULTIMA REGLA: 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1245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PESO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Vigilancia en los servicios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462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dirty="0">
                          <a:solidFill>
                            <a:srgbClr val="FF0000"/>
                          </a:solidFill>
                        </a:rPr>
                        <a:t>C0061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4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APP100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TALLA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2.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6358"/>
                  </a:ext>
                </a:extLst>
              </a:tr>
              <a:tr h="1613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67417"/>
                  </a:ext>
                </a:extLst>
              </a:tr>
              <a:tr h="174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Ppreg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Hb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3.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18133"/>
                  </a:ext>
                </a:extLst>
              </a:tr>
            </a:tbl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FF2808F-CBA1-9639-D13F-E2C50D9240C6}"/>
              </a:ext>
            </a:extLst>
          </p:cNvPr>
          <p:cNvCxnSpPr>
            <a:cxnSpLocks/>
          </p:cNvCxnSpPr>
          <p:nvPr/>
        </p:nvCxnSpPr>
        <p:spPr>
          <a:xfrm flipV="1">
            <a:off x="1919335" y="4942564"/>
            <a:ext cx="4927907" cy="6765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ECD6E9A-C16E-75D7-B07E-C111F70965C5}"/>
              </a:ext>
            </a:extLst>
          </p:cNvPr>
          <p:cNvCxnSpPr/>
          <p:nvPr/>
        </p:nvCxnSpPr>
        <p:spPr>
          <a:xfrm flipV="1">
            <a:off x="9294607" y="4942564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B264784-F5B9-5A3A-6EED-9ABF714F9921}"/>
              </a:ext>
            </a:extLst>
          </p:cNvPr>
          <p:cNvCxnSpPr>
            <a:cxnSpLocks/>
          </p:cNvCxnSpPr>
          <p:nvPr/>
        </p:nvCxnSpPr>
        <p:spPr>
          <a:xfrm flipH="1" flipV="1">
            <a:off x="9294606" y="4942564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CEAA58B-9ED4-3AD5-F4CC-6E2A2C76F58D}"/>
              </a:ext>
            </a:extLst>
          </p:cNvPr>
          <p:cNvSpPr/>
          <p:nvPr/>
        </p:nvSpPr>
        <p:spPr>
          <a:xfrm>
            <a:off x="9795381" y="5878988"/>
            <a:ext cx="1514941" cy="2337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FF0000"/>
                </a:solidFill>
              </a:rPr>
              <a:t>N° de interconsultas</a:t>
            </a:r>
            <a:endParaRPr lang="es-PE" sz="1000">
              <a:solidFill>
                <a:srgbClr val="FF0000"/>
              </a:solidFill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7E998E2-3FFD-BE1E-EA78-363414F884A8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10552851" y="5147133"/>
            <a:ext cx="1" cy="73185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151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1" y="2343596"/>
            <a:ext cx="10475113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Proceso de monitoreo continuo de un caso de una enfermedad u otro evento sujeto a vigilancia epidemiológica previamente notificado, realizado durante su evolución para analizar su comportamiento y severidad. </a:t>
            </a:r>
          </a:p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Comprende la actualización de los formatos relacionados al proceso que serán enviados al nivel superior, según la normativa vigente.</a:t>
            </a:r>
            <a:endParaRPr lang="es-MX" altLang="es-PE" sz="1600">
              <a:solidFill>
                <a:srgbClr val="000000"/>
              </a:solidFill>
            </a:endParaRP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083A4F-C4A2-F0A3-AC15-29E2282513DF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26F3E-CFDE-6A1C-36DB-F6D133789748}"/>
              </a:ext>
            </a:extLst>
          </p:cNvPr>
          <p:cNvSpPr txBox="1">
            <a:spLocks/>
          </p:cNvSpPr>
          <p:nvPr/>
        </p:nvSpPr>
        <p:spPr>
          <a:xfrm>
            <a:off x="1107282" y="1589305"/>
            <a:ext cx="5420268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SEGUIMIENTO DE CASO NOTIFICADO (CÓDIGO </a:t>
            </a:r>
            <a:r>
              <a:rPr lang="es-ES" altLang="es-PE" sz="1800" b="1" err="1">
                <a:solidFill>
                  <a:schemeClr val="bg1"/>
                </a:solidFill>
                <a:latin typeface="+mn-lt"/>
              </a:rPr>
              <a:t>C0041</a:t>
            </a:r>
            <a:r>
              <a:rPr lang="es-ES" altLang="es-PE" sz="1800" b="1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C37FE10-6A4F-0EA5-069B-530EC9B1E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20291"/>
              </p:ext>
            </p:extLst>
          </p:nvPr>
        </p:nvGraphicFramePr>
        <p:xfrm>
          <a:off x="917891" y="3741804"/>
          <a:ext cx="10872000" cy="2108419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86032158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412364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8812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04172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265621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805328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567468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399063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14712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30369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56862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232617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5925173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3377958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688807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549184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46612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087843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81881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582715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335048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13055790"/>
                    </a:ext>
                  </a:extLst>
                </a:gridCol>
              </a:tblGrid>
              <a:tr h="174925"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  DIA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D.N.I.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FINANC.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DISTRITO DE PROCEDENCIA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r>
                        <a:rPr lang="es-PE" sz="700" b="1"/>
                        <a:t>  SEXO  </a:t>
                      </a:r>
                      <a:endParaRPr lang="es-PE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  SEXO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PERÍMETRO CEFÁLICO-ABDOMINAL 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EVALUACIÓN ANTROPOMÉTRICA HEMOGLOBINA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ESTA-</a:t>
                      </a:r>
                      <a:r>
                        <a:rPr lang="es-PE" sz="1000" b="1" err="1"/>
                        <a:t>BLEC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SER- VICIO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DIAGNÓSTICO MOTIVO DE CONSULTA Y/O ACTIVIDAD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TIPO DE  DIAGNÓSTICO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VALOR LAB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CÓDIGO CIE/CPMS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9914"/>
                  </a:ext>
                </a:extLst>
              </a:tr>
              <a:tr h="3848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HISTORIA </a:t>
                      </a:r>
                      <a:r>
                        <a:rPr lang="es-PE" sz="1000" b="1" err="1"/>
                        <a:t>CLINICA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39046"/>
                  </a:ext>
                </a:extLst>
              </a:tr>
              <a:tr h="4897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GESTANTE/</a:t>
                      </a:r>
                      <a:r>
                        <a:rPr lang="es-PE" sz="1000" b="1" err="1"/>
                        <a:t>PUERPERA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ETNIA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CENTRO POBLADO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1º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2º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3º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29509"/>
                  </a:ext>
                </a:extLst>
              </a:tr>
              <a:tr h="73673">
                <a:tc gridSpan="2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NOMBRES Y APELLIDOS PACIENTE: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1365"/>
                  </a:ext>
                </a:extLst>
              </a:tr>
              <a:tr h="174925">
                <a:tc gridSpan="5">
                  <a:txBody>
                    <a:bodyPr/>
                    <a:lstStyle/>
                    <a:p>
                      <a:pPr algn="ctr"/>
                      <a:r>
                        <a:rPr lang="es-PE" sz="1000"/>
                        <a:t>(*)FECHA DE NACIMIENTO: _____/____/______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000"/>
                        <a:t>FECHA ULTIMO RESULTADO DE Hb: _____/____/_____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FECHA DE ULTIMA REGLA: 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1245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PESO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Vigilancia epidemiológica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454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C0041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4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APP100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TALLA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2.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6358"/>
                  </a:ext>
                </a:extLst>
              </a:tr>
              <a:tr h="1613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67417"/>
                  </a:ext>
                </a:extLst>
              </a:tr>
              <a:tr h="174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Ppreg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Hb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3.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18133"/>
                  </a:ext>
                </a:extLst>
              </a:tr>
            </a:tbl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81899A-E6E2-E572-DEEE-71C35FEA69DF}"/>
              </a:ext>
            </a:extLst>
          </p:cNvPr>
          <p:cNvCxnSpPr>
            <a:cxnSpLocks/>
          </p:cNvCxnSpPr>
          <p:nvPr/>
        </p:nvCxnSpPr>
        <p:spPr>
          <a:xfrm flipV="1">
            <a:off x="1928389" y="5173696"/>
            <a:ext cx="4927907" cy="6765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39BC59C-EC3B-C66C-2E4E-FF653D1B5677}"/>
              </a:ext>
            </a:extLst>
          </p:cNvPr>
          <p:cNvCxnSpPr/>
          <p:nvPr/>
        </p:nvCxnSpPr>
        <p:spPr>
          <a:xfrm flipV="1">
            <a:off x="9303661" y="5173696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3D9700F-A6FA-BEDA-1604-F40AD09C1105}"/>
              </a:ext>
            </a:extLst>
          </p:cNvPr>
          <p:cNvCxnSpPr>
            <a:cxnSpLocks/>
          </p:cNvCxnSpPr>
          <p:nvPr/>
        </p:nvCxnSpPr>
        <p:spPr>
          <a:xfrm flipH="1" flipV="1">
            <a:off x="9303660" y="5173696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DFFB42B-A718-DC6F-CE37-F98F2DFB6C92}"/>
              </a:ext>
            </a:extLst>
          </p:cNvPr>
          <p:cNvSpPr/>
          <p:nvPr/>
        </p:nvSpPr>
        <p:spPr>
          <a:xfrm>
            <a:off x="9804435" y="6110120"/>
            <a:ext cx="1514941" cy="2337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FF0000"/>
                </a:solidFill>
              </a:rPr>
              <a:t>N° de visitas realizadas</a:t>
            </a:r>
            <a:endParaRPr lang="es-PE" sz="100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05EACDD-4F00-39E2-5AC4-571B5FA40271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10561905" y="5378265"/>
            <a:ext cx="1" cy="73185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0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7" y="2227669"/>
            <a:ext cx="10475113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Actividad extramural desarrollada en domicilios, lugares de trabajo, colegios, guarderías entre otros, para ampliar la investigación epidemiológica de un caso notificado de una enfermedad u otro evento sujeto a vigilancia epidemiológica que represente un riesgo para la salud de la población. </a:t>
            </a:r>
          </a:p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Está a cargo del responsable de epidemiología o quien haga sus veces y es realizada por personal de salud entrenado. </a:t>
            </a:r>
          </a:p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Comprende la actualización de los formatos de la notificación u otros con relación al proceso de investigación y, en caso de identificar nuevos casos, se debe proceder a la notificación según la normativa vigente.</a:t>
            </a:r>
            <a:endParaRPr lang="es-MX" altLang="es-PE" sz="1600">
              <a:solidFill>
                <a:srgbClr val="000000"/>
              </a:solidFill>
            </a:endParaRP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083A4F-C4A2-F0A3-AC15-29E2282513DF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26F3E-CFDE-6A1C-36DB-F6D133789748}"/>
              </a:ext>
            </a:extLst>
          </p:cNvPr>
          <p:cNvSpPr txBox="1">
            <a:spLocks/>
          </p:cNvSpPr>
          <p:nvPr/>
        </p:nvSpPr>
        <p:spPr>
          <a:xfrm>
            <a:off x="1107282" y="1589305"/>
            <a:ext cx="8109146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VISITA EXTRAMURAL PARA AMPLIAR LA INVESTIGACIÓN DE CASO (CÓDIGO </a:t>
            </a:r>
            <a:r>
              <a:rPr lang="es-ES" altLang="es-PE" sz="1800" b="1" err="1">
                <a:solidFill>
                  <a:schemeClr val="bg1"/>
                </a:solidFill>
                <a:latin typeface="+mn-lt"/>
              </a:rPr>
              <a:t>C0041</a:t>
            </a:r>
            <a:r>
              <a:rPr lang="es-ES" altLang="es-PE" sz="1800" b="1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C37FE10-6A4F-0EA5-069B-530EC9B1E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267708"/>
              </p:ext>
            </p:extLst>
          </p:nvPr>
        </p:nvGraphicFramePr>
        <p:xfrm>
          <a:off x="951329" y="3921327"/>
          <a:ext cx="10872000" cy="2108419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86032158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412364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8812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04172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265621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805328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567468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399063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14712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30369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56862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232617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5925173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3377958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688807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549184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46612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087843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81881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582715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335048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13055790"/>
                    </a:ext>
                  </a:extLst>
                </a:gridCol>
              </a:tblGrid>
              <a:tr h="174925"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  DIA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D.N.I.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FINANC.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DISTRITO DE PROCEDENCIA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r>
                        <a:rPr lang="es-PE" sz="700" b="1"/>
                        <a:t>  SEXO  </a:t>
                      </a:r>
                      <a:endParaRPr lang="es-PE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  SEXO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PERÍMETRO CEFÁLICO-ABDOMINAL 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EVALUACIÓN ANTROPOMÉTRICA HEMOGLOBINA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ESTA-</a:t>
                      </a:r>
                      <a:r>
                        <a:rPr lang="es-PE" sz="1000" b="1" err="1"/>
                        <a:t>BLEC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SER- VICIO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DIAGNÓSTICO MOTIVO DE CONSULTA Y/O ACTIVIDAD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TIPO DE  DIAGNÓSTICO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VALOR LAB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CÓDIGO CIE/CPMS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9914"/>
                  </a:ext>
                </a:extLst>
              </a:tr>
              <a:tr h="3848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HISTORIA </a:t>
                      </a:r>
                      <a:r>
                        <a:rPr lang="es-PE" sz="1000" b="1" err="1"/>
                        <a:t>CLINICA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39046"/>
                  </a:ext>
                </a:extLst>
              </a:tr>
              <a:tr h="4897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GESTANTE/</a:t>
                      </a:r>
                      <a:r>
                        <a:rPr lang="es-PE" sz="1000" b="1" err="1"/>
                        <a:t>PUERPERA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ETNIA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CENTRO POBLADO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1º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2º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3º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29509"/>
                  </a:ext>
                </a:extLst>
              </a:tr>
              <a:tr h="73673">
                <a:tc gridSpan="2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NOMBRES Y APELLIDOS PACIENTE: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1365"/>
                  </a:ext>
                </a:extLst>
              </a:tr>
              <a:tr h="174925">
                <a:tc gridSpan="5">
                  <a:txBody>
                    <a:bodyPr/>
                    <a:lstStyle/>
                    <a:p>
                      <a:pPr algn="ctr"/>
                      <a:r>
                        <a:rPr lang="es-PE" sz="1000"/>
                        <a:t>(*)FECHA DE NACIMIENTO: _____/____/______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000"/>
                        <a:t>FECHA ULTIMO RESULTADO DE Hb: _____/____/_____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FECHA DE ULTIMA REGLA: 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1245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kern="120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Juanjui</a:t>
                      </a:r>
                      <a:endParaRPr lang="es-PE" sz="1600" kern="12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PESO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Vigilancia epidemiológica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455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C0041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4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APP108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TALLA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2.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6358"/>
                  </a:ext>
                </a:extLst>
              </a:tr>
              <a:tr h="1613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kern="120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Juanjui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67417"/>
                  </a:ext>
                </a:extLst>
              </a:tr>
              <a:tr h="174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Ppreg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Hb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3.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18133"/>
                  </a:ext>
                </a:extLst>
              </a:tr>
            </a:tbl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81899A-E6E2-E572-DEEE-71C35FEA69DF}"/>
              </a:ext>
            </a:extLst>
          </p:cNvPr>
          <p:cNvCxnSpPr>
            <a:cxnSpLocks/>
          </p:cNvCxnSpPr>
          <p:nvPr/>
        </p:nvCxnSpPr>
        <p:spPr>
          <a:xfrm flipV="1">
            <a:off x="3329559" y="5353219"/>
            <a:ext cx="3560175" cy="6765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39BC59C-EC3B-C66C-2E4E-FF653D1B5677}"/>
              </a:ext>
            </a:extLst>
          </p:cNvPr>
          <p:cNvCxnSpPr/>
          <p:nvPr/>
        </p:nvCxnSpPr>
        <p:spPr>
          <a:xfrm flipV="1">
            <a:off x="9337099" y="5353219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3D9700F-A6FA-BEDA-1604-F40AD09C1105}"/>
              </a:ext>
            </a:extLst>
          </p:cNvPr>
          <p:cNvCxnSpPr>
            <a:cxnSpLocks/>
          </p:cNvCxnSpPr>
          <p:nvPr/>
        </p:nvCxnSpPr>
        <p:spPr>
          <a:xfrm flipH="1" flipV="1">
            <a:off x="9337098" y="5353219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DFFB42B-A718-DC6F-CE37-F98F2DFB6C92}"/>
              </a:ext>
            </a:extLst>
          </p:cNvPr>
          <p:cNvSpPr/>
          <p:nvPr/>
        </p:nvSpPr>
        <p:spPr>
          <a:xfrm>
            <a:off x="9837873" y="6289643"/>
            <a:ext cx="1514941" cy="2337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FF0000"/>
                </a:solidFill>
              </a:rPr>
              <a:t>N° de casos investigados</a:t>
            </a:r>
            <a:endParaRPr lang="es-PE" sz="100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05EACDD-4F00-39E2-5AC4-571B5FA40271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10595343" y="5557788"/>
            <a:ext cx="1" cy="73185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319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7" y="2227669"/>
            <a:ext cx="10475113" cy="179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Estrategia de indagación o rastreo intencionado de casos sospechosos o probables que pueden estar ocurriendo o pudieron haberse presentado en la comunidad y que por diversos motivos no hayan consultado un establecimiento de salud. </a:t>
            </a:r>
          </a:p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Consiste en la visita casa por casa de un sector seleccionado, en el marco de las actividades colectivas ante la presentación de un caso sospechoso o confirmado o ante el silencio epidemiológico o como estrategia de intensificación de la vigilancia. Además, incluye el llenado de los formatos relacionados al proceso que se enviarán al nivel superior, según normativa vigente.</a:t>
            </a:r>
            <a:endParaRPr lang="es-MX" altLang="es-PE" sz="1600">
              <a:solidFill>
                <a:srgbClr val="000000"/>
              </a:solidFill>
            </a:endParaRP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083A4F-C4A2-F0A3-AC15-29E2282513DF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26F3E-CFDE-6A1C-36DB-F6D133789748}"/>
              </a:ext>
            </a:extLst>
          </p:cNvPr>
          <p:cNvSpPr txBox="1">
            <a:spLocks/>
          </p:cNvSpPr>
          <p:nvPr/>
        </p:nvSpPr>
        <p:spPr>
          <a:xfrm>
            <a:off x="1107282" y="1589305"/>
            <a:ext cx="8109146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BÚSQUEDA ACTIVA COMUNITARIA (BAC) (CÓDIGO </a:t>
            </a:r>
            <a:r>
              <a:rPr lang="es-ES" altLang="es-PE" sz="1800" b="1" err="1">
                <a:solidFill>
                  <a:schemeClr val="bg1"/>
                </a:solidFill>
                <a:latin typeface="+mn-lt"/>
              </a:rPr>
              <a:t>C0041</a:t>
            </a:r>
            <a:r>
              <a:rPr lang="es-ES" altLang="es-PE" sz="1800" b="1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C37FE10-6A4F-0EA5-069B-530EC9B1E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26193"/>
              </p:ext>
            </p:extLst>
          </p:nvPr>
        </p:nvGraphicFramePr>
        <p:xfrm>
          <a:off x="926945" y="4168662"/>
          <a:ext cx="10872000" cy="2108419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86032158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412364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8812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04172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265621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805328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567468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399063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14712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30369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56862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232617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5925173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3377958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688807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549184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46612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087843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81881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582715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335048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13055790"/>
                    </a:ext>
                  </a:extLst>
                </a:gridCol>
              </a:tblGrid>
              <a:tr h="174925"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  DIA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D.N.I.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FINANC.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DISTRITO DE PROCEDENCIA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r>
                        <a:rPr lang="es-PE" sz="700" b="1"/>
                        <a:t>  SEXO  </a:t>
                      </a:r>
                      <a:endParaRPr lang="es-PE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  SEXO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PERÍMETRO CEFÁLICO-ABDOMINAL 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EVALUACIÓN ANTROPOMÉTRICA HEMOGLOBINA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ESTA-</a:t>
                      </a:r>
                      <a:r>
                        <a:rPr lang="es-PE" sz="1000" b="1" err="1"/>
                        <a:t>BLEC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SER- VICIO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DIAGNÓSTICO MOTIVO DE CONSULTA Y/O ACTIVIDAD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TIPO DE  DIAGNÓSTICO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VALOR LAB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CÓDIGO CIE/CPMS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9914"/>
                  </a:ext>
                </a:extLst>
              </a:tr>
              <a:tr h="3848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HISTORIA </a:t>
                      </a:r>
                      <a:r>
                        <a:rPr lang="es-PE" sz="1000" b="1" err="1"/>
                        <a:t>CLINICA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39046"/>
                  </a:ext>
                </a:extLst>
              </a:tr>
              <a:tr h="4897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GESTANTE/</a:t>
                      </a:r>
                      <a:r>
                        <a:rPr lang="es-PE" sz="1000" b="1" err="1"/>
                        <a:t>PUERPERA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ETNIA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CENTRO POBLADO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1º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2º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3º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29509"/>
                  </a:ext>
                </a:extLst>
              </a:tr>
              <a:tr h="73673">
                <a:tc gridSpan="2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NOMBRES Y APELLIDOS PACIENTE: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1365"/>
                  </a:ext>
                </a:extLst>
              </a:tr>
              <a:tr h="174925">
                <a:tc gridSpan="5">
                  <a:txBody>
                    <a:bodyPr/>
                    <a:lstStyle/>
                    <a:p>
                      <a:pPr algn="ctr"/>
                      <a:r>
                        <a:rPr lang="es-PE" sz="1000"/>
                        <a:t>(*)FECHA DE NACIMIENTO: _____/____/______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000"/>
                        <a:t>FECHA ULTIMO RESULTADO DE Hb: _____/____/_____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FECHA DE ULTIMA REGLA: 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1245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Junín</a:t>
                      </a:r>
                      <a:endParaRPr lang="es-PE" sz="1600" kern="12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PESO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Vigilancia epidemiológica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456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C0041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4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APP108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TALLA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2.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6358"/>
                  </a:ext>
                </a:extLst>
              </a:tr>
              <a:tr h="1613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Junín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67417"/>
                  </a:ext>
                </a:extLst>
              </a:tr>
              <a:tr h="174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Ppreg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Hb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3.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18133"/>
                  </a:ext>
                </a:extLst>
              </a:tr>
            </a:tbl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81899A-E6E2-E572-DEEE-71C35FEA69DF}"/>
              </a:ext>
            </a:extLst>
          </p:cNvPr>
          <p:cNvCxnSpPr>
            <a:cxnSpLocks/>
          </p:cNvCxnSpPr>
          <p:nvPr/>
        </p:nvCxnSpPr>
        <p:spPr>
          <a:xfrm flipV="1">
            <a:off x="3305175" y="5600554"/>
            <a:ext cx="3560175" cy="6765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39BC59C-EC3B-C66C-2E4E-FF653D1B5677}"/>
              </a:ext>
            </a:extLst>
          </p:cNvPr>
          <p:cNvCxnSpPr/>
          <p:nvPr/>
        </p:nvCxnSpPr>
        <p:spPr>
          <a:xfrm flipV="1">
            <a:off x="9312715" y="5600554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3D9700F-A6FA-BEDA-1604-F40AD09C1105}"/>
              </a:ext>
            </a:extLst>
          </p:cNvPr>
          <p:cNvCxnSpPr>
            <a:cxnSpLocks/>
          </p:cNvCxnSpPr>
          <p:nvPr/>
        </p:nvCxnSpPr>
        <p:spPr>
          <a:xfrm flipH="1" flipV="1">
            <a:off x="9312714" y="5600554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DFFB42B-A718-DC6F-CE37-F98F2DFB6C92}"/>
              </a:ext>
            </a:extLst>
          </p:cNvPr>
          <p:cNvSpPr/>
          <p:nvPr/>
        </p:nvSpPr>
        <p:spPr>
          <a:xfrm>
            <a:off x="9813489" y="6536978"/>
            <a:ext cx="1514941" cy="2337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FF0000"/>
                </a:solidFill>
              </a:rPr>
              <a:t>N° de casas visitadas</a:t>
            </a:r>
            <a:endParaRPr lang="es-PE" sz="100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05EACDD-4F00-39E2-5AC4-571B5FA40271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10570959" y="5805123"/>
            <a:ext cx="1" cy="73185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559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7" y="2335074"/>
            <a:ext cx="10475113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Proceso que permite la identificación oportuna, rápida y simplificada de la población pendiente de vacunar en un área o sector específico, con el objetivo de abordar las barreras a la vacunación y lograr coberturas homogéneas. </a:t>
            </a: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083A4F-C4A2-F0A3-AC15-29E2282513DF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26F3E-CFDE-6A1C-36DB-F6D133789748}"/>
              </a:ext>
            </a:extLst>
          </p:cNvPr>
          <p:cNvSpPr txBox="1">
            <a:spLocks/>
          </p:cNvSpPr>
          <p:nvPr/>
        </p:nvSpPr>
        <p:spPr>
          <a:xfrm>
            <a:off x="1107282" y="1589305"/>
            <a:ext cx="8109146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MONITOREO RÁPIDO DE VACUNADOS (MRV) (CÓDIGO </a:t>
            </a:r>
            <a:r>
              <a:rPr lang="es-ES" altLang="es-PE" sz="1800" b="1" err="1">
                <a:solidFill>
                  <a:schemeClr val="bg1"/>
                </a:solidFill>
                <a:latin typeface="+mn-lt"/>
              </a:rPr>
              <a:t>C0041</a:t>
            </a:r>
            <a:r>
              <a:rPr lang="es-ES" altLang="es-PE" sz="1800" b="1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C37FE10-6A4F-0EA5-069B-530EC9B1E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197251"/>
              </p:ext>
            </p:extLst>
          </p:nvPr>
        </p:nvGraphicFramePr>
        <p:xfrm>
          <a:off x="1008426" y="3555205"/>
          <a:ext cx="10872000" cy="2108419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86032158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412364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8812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04172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265621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805328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567468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399063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14712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30369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56862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232617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5925173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3377958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688807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549184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46612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087843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81881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582715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335048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13055790"/>
                    </a:ext>
                  </a:extLst>
                </a:gridCol>
              </a:tblGrid>
              <a:tr h="174925"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  DIA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D.N.I.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FINANC.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DISTRITO DE PROCEDENCIA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r>
                        <a:rPr lang="es-PE" sz="700" b="1"/>
                        <a:t>  SEXO  </a:t>
                      </a:r>
                      <a:endParaRPr lang="es-PE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  SEXO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PERÍMETRO CEFÁLICO-ABDOMINAL 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EVALUACIÓN ANTROPOMÉTRICA HEMOGLOBINA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ESTA-</a:t>
                      </a:r>
                      <a:r>
                        <a:rPr lang="es-PE" sz="1000" b="1" err="1"/>
                        <a:t>BLEC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SER- VICIO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DIAGNÓSTICO MOTIVO DE CONSULTA Y/O ACTIVIDAD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TIPO DE  DIAGNÓSTICO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VALOR LAB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CÓDIGO CIE/CPMS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9914"/>
                  </a:ext>
                </a:extLst>
              </a:tr>
              <a:tr h="3848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HISTORIA </a:t>
                      </a:r>
                      <a:r>
                        <a:rPr lang="es-PE" sz="1000" b="1" err="1"/>
                        <a:t>CLINICA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39046"/>
                  </a:ext>
                </a:extLst>
              </a:tr>
              <a:tr h="4897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GESTANTE/</a:t>
                      </a:r>
                      <a:r>
                        <a:rPr lang="es-PE" sz="1000" b="1" err="1"/>
                        <a:t>PUERPERA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ETNIA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CENTRO POBLADO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1º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2º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3º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29509"/>
                  </a:ext>
                </a:extLst>
              </a:tr>
              <a:tr h="73673">
                <a:tc gridSpan="2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NOMBRES Y APELLIDOS PACIENTE: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1365"/>
                  </a:ext>
                </a:extLst>
              </a:tr>
              <a:tr h="174925">
                <a:tc gridSpan="5">
                  <a:txBody>
                    <a:bodyPr/>
                    <a:lstStyle/>
                    <a:p>
                      <a:pPr algn="ctr"/>
                      <a:r>
                        <a:rPr lang="es-PE" sz="1000"/>
                        <a:t>(*)FECHA DE NACIMIENTO: _____/____/______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000"/>
                        <a:t>FECHA ULTIMO RESULTADO DE Hb: _____/____/_____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FECHA DE ULTIMA REGLA: 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1245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Junín</a:t>
                      </a:r>
                      <a:endParaRPr lang="es-PE" sz="1600" kern="12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PESO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Vigilancia epidemiológica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457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C0041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4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APP108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TALLA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2.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6358"/>
                  </a:ext>
                </a:extLst>
              </a:tr>
              <a:tr h="1613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Junín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67417"/>
                  </a:ext>
                </a:extLst>
              </a:tr>
              <a:tr h="174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Ppreg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Hb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3.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18133"/>
                  </a:ext>
                </a:extLst>
              </a:tr>
            </a:tbl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81899A-E6E2-E572-DEEE-71C35FEA69DF}"/>
              </a:ext>
            </a:extLst>
          </p:cNvPr>
          <p:cNvCxnSpPr>
            <a:cxnSpLocks/>
          </p:cNvCxnSpPr>
          <p:nvPr/>
        </p:nvCxnSpPr>
        <p:spPr>
          <a:xfrm flipV="1">
            <a:off x="3386656" y="4987097"/>
            <a:ext cx="3560175" cy="6765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39BC59C-EC3B-C66C-2E4E-FF653D1B5677}"/>
              </a:ext>
            </a:extLst>
          </p:cNvPr>
          <p:cNvCxnSpPr/>
          <p:nvPr/>
        </p:nvCxnSpPr>
        <p:spPr>
          <a:xfrm flipV="1">
            <a:off x="9394196" y="4987097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3D9700F-A6FA-BEDA-1604-F40AD09C1105}"/>
              </a:ext>
            </a:extLst>
          </p:cNvPr>
          <p:cNvCxnSpPr>
            <a:cxnSpLocks/>
          </p:cNvCxnSpPr>
          <p:nvPr/>
        </p:nvCxnSpPr>
        <p:spPr>
          <a:xfrm flipH="1" flipV="1">
            <a:off x="9394195" y="4987097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DFFB42B-A718-DC6F-CE37-F98F2DFB6C92}"/>
              </a:ext>
            </a:extLst>
          </p:cNvPr>
          <p:cNvSpPr/>
          <p:nvPr/>
        </p:nvSpPr>
        <p:spPr>
          <a:xfrm>
            <a:off x="9894970" y="5837481"/>
            <a:ext cx="1514941" cy="321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FF0000"/>
                </a:solidFill>
              </a:rPr>
              <a:t>N° de personas entrevistadas</a:t>
            </a:r>
            <a:endParaRPr lang="es-PE" sz="100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05EACDD-4F00-39E2-5AC4-571B5FA40271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0652441" y="5185477"/>
            <a:ext cx="0" cy="652004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52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BEF6468-23E5-F80D-D534-BBBB9A5C042E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 dirty="0">
                <a:solidFill>
                  <a:schemeClr val="bg1"/>
                </a:solidFill>
                <a:latin typeface="+mn-lt"/>
              </a:rPr>
              <a:t>REGISTRO HIS MINSA</a:t>
            </a: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69C675-E76A-B148-B99B-7DE182118FEF}"/>
              </a:ext>
            </a:extLst>
          </p:cNvPr>
          <p:cNvSpPr txBox="1">
            <a:spLocks/>
          </p:cNvSpPr>
          <p:nvPr/>
        </p:nvSpPr>
        <p:spPr>
          <a:xfrm>
            <a:off x="1107281" y="3247231"/>
            <a:ext cx="4988718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 dirty="0">
                <a:solidFill>
                  <a:schemeClr val="bg1"/>
                </a:solidFill>
                <a:latin typeface="+mn-lt"/>
              </a:rPr>
              <a:t>OBJETIVOS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AD1AD8-9273-C87D-EF35-7D137E71A66B}"/>
              </a:ext>
            </a:extLst>
          </p:cNvPr>
          <p:cNvSpPr txBox="1"/>
          <p:nvPr/>
        </p:nvSpPr>
        <p:spPr>
          <a:xfrm>
            <a:off x="1107281" y="3999345"/>
            <a:ext cx="6969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Utilizar la hoja HIS como instrumento de recojo de información  de las actividades realizadas en vigilancia epidemiológica en salud pública, identificación, control y respuesta a brotes y análisis de la situación de salud realizadas por las unidades notificantes a nivel nacional.</a:t>
            </a:r>
            <a:endParaRPr lang="es-PE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413BA1-A085-BFF9-5E27-E94BC8F1D674}"/>
              </a:ext>
            </a:extLst>
          </p:cNvPr>
          <p:cNvSpPr txBox="1"/>
          <p:nvPr/>
        </p:nvSpPr>
        <p:spPr>
          <a:xfrm>
            <a:off x="1107281" y="1597891"/>
            <a:ext cx="10262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/>
              <a:t>El HIS Minsa, es el sistema información en salud, donde se registra la información generada en la consulta externa y otras  </a:t>
            </a:r>
            <a:r>
              <a:rPr lang="es-ES" sz="2400" dirty="0"/>
              <a:t>actividades de la práctica diaria en los establecimientos de salud en todo el país.</a:t>
            </a:r>
            <a:endParaRPr lang="es-PE" sz="2400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FF399AEC-4D90-679B-E387-5992B34B1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905" y="3002571"/>
            <a:ext cx="2552814" cy="361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4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1" y="2190749"/>
            <a:ext cx="10475113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Proceso continuo de seguimiento y recopilación de información de los contactos identificados durante el periodo de transmisibilidad de un caso notificado. Se realiza durante un período específico, establecido en base a la naturaleza y las características epidemiológicas de la enfermedad, con el objetivo de identificar de forma oportuna nuevos casos e implementar medidas de prevención y control que permitan cortar la cadena de transmisión. </a:t>
            </a:r>
          </a:p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Esta actividad incluye el llenado de los formatos relacionados al proceso que se remitirán al nivel superior, según normativa vigente.</a:t>
            </a:r>
            <a:endParaRPr lang="es-MX" altLang="es-PE" sz="1600">
              <a:solidFill>
                <a:srgbClr val="000000"/>
              </a:solidFill>
            </a:endParaRP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083A4F-C4A2-F0A3-AC15-29E2282513DF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26F3E-CFDE-6A1C-36DB-F6D133789748}"/>
              </a:ext>
            </a:extLst>
          </p:cNvPr>
          <p:cNvSpPr txBox="1">
            <a:spLocks/>
          </p:cNvSpPr>
          <p:nvPr/>
        </p:nvSpPr>
        <p:spPr>
          <a:xfrm>
            <a:off x="1107281" y="1589305"/>
            <a:ext cx="7176639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SEGUIMIENTO DE CONTACTO DE CASO NOTIFICADO (CÓDIGO 99199.10)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C37FE10-6A4F-0EA5-069B-530EC9B1E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28472"/>
              </p:ext>
            </p:extLst>
          </p:nvPr>
        </p:nvGraphicFramePr>
        <p:xfrm>
          <a:off x="917891" y="3741804"/>
          <a:ext cx="10872000" cy="2108419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86032158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412364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8812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04172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265621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805328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567468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399063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14712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30369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56862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232617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5925173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3377958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688807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549184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46612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087843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81881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582715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335048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13055790"/>
                    </a:ext>
                  </a:extLst>
                </a:gridCol>
              </a:tblGrid>
              <a:tr h="174925"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  DIA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D.N.I.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FINANC.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DISTRITO DE PROCEDENCIA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r>
                        <a:rPr lang="es-PE" sz="700" b="1"/>
                        <a:t>  SEXO  </a:t>
                      </a:r>
                      <a:endParaRPr lang="es-PE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  SEXO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PERÍMETRO CEFÁLICO-ABDOMINAL 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EVALUACIÓN ANTROPOMÉTRICA HEMOGLOBINA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ESTA-</a:t>
                      </a:r>
                      <a:r>
                        <a:rPr lang="es-PE" sz="1000" b="1" err="1"/>
                        <a:t>BLEC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SER- VICIO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DIAGNÓSTICO MOTIVO DE CONSULTA Y/O ACTIVIDAD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TIPO DE  DIAGNÓSTICO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VALOR LAB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CÓDIGO CIE/CPMS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9914"/>
                  </a:ext>
                </a:extLst>
              </a:tr>
              <a:tr h="3848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HISTORIA </a:t>
                      </a:r>
                      <a:r>
                        <a:rPr lang="es-PE" sz="1000" b="1" err="1"/>
                        <a:t>CLINICA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39046"/>
                  </a:ext>
                </a:extLst>
              </a:tr>
              <a:tr h="4897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GESTANTE/</a:t>
                      </a:r>
                      <a:r>
                        <a:rPr lang="es-PE" sz="1000" b="1" err="1"/>
                        <a:t>PUERPERA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ETNIA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CENTRO POBLADO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1º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2º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3º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29509"/>
                  </a:ext>
                </a:extLst>
              </a:tr>
              <a:tr h="73673">
                <a:tc gridSpan="2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NOMBRES Y APELLIDOS PACIENTE: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1365"/>
                  </a:ext>
                </a:extLst>
              </a:tr>
              <a:tr h="174925">
                <a:tc gridSpan="5">
                  <a:txBody>
                    <a:bodyPr/>
                    <a:lstStyle/>
                    <a:p>
                      <a:pPr algn="ctr"/>
                      <a:r>
                        <a:rPr lang="es-PE" sz="1000"/>
                        <a:t>(*)FECHA DE NACIMIENTO: _____/____/______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000"/>
                        <a:t>FECHA ULTIMO RESULTADO DE Hb: _____/____/_____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FECHA DE ULTIMA REGLA: 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1245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PESO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Seguimiento de contacto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463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99199.10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4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APP108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TALLA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2.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6358"/>
                  </a:ext>
                </a:extLst>
              </a:tr>
              <a:tr h="1613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67417"/>
                  </a:ext>
                </a:extLst>
              </a:tr>
              <a:tr h="174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Ppreg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Hb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3.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18133"/>
                  </a:ext>
                </a:extLst>
              </a:tr>
            </a:tbl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81899A-E6E2-E572-DEEE-71C35FEA69DF}"/>
              </a:ext>
            </a:extLst>
          </p:cNvPr>
          <p:cNvCxnSpPr>
            <a:cxnSpLocks/>
          </p:cNvCxnSpPr>
          <p:nvPr/>
        </p:nvCxnSpPr>
        <p:spPr>
          <a:xfrm flipV="1">
            <a:off x="1928389" y="5173696"/>
            <a:ext cx="4927907" cy="6765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39BC59C-EC3B-C66C-2E4E-FF653D1B5677}"/>
              </a:ext>
            </a:extLst>
          </p:cNvPr>
          <p:cNvCxnSpPr/>
          <p:nvPr/>
        </p:nvCxnSpPr>
        <p:spPr>
          <a:xfrm flipV="1">
            <a:off x="9303661" y="5173696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3D9700F-A6FA-BEDA-1604-F40AD09C1105}"/>
              </a:ext>
            </a:extLst>
          </p:cNvPr>
          <p:cNvCxnSpPr>
            <a:cxnSpLocks/>
          </p:cNvCxnSpPr>
          <p:nvPr/>
        </p:nvCxnSpPr>
        <p:spPr>
          <a:xfrm flipH="1" flipV="1">
            <a:off x="9303660" y="5173696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DFFB42B-A718-DC6F-CE37-F98F2DFB6C92}"/>
              </a:ext>
            </a:extLst>
          </p:cNvPr>
          <p:cNvSpPr/>
          <p:nvPr/>
        </p:nvSpPr>
        <p:spPr>
          <a:xfrm>
            <a:off x="9804435" y="6110120"/>
            <a:ext cx="1514941" cy="317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FF0000"/>
                </a:solidFill>
              </a:rPr>
              <a:t>N° de contactos monitoreados</a:t>
            </a:r>
            <a:endParaRPr lang="es-PE" sz="100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05EACDD-4F00-39E2-5AC4-571B5FA40271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10561905" y="5378265"/>
            <a:ext cx="1" cy="73185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7" y="2211297"/>
            <a:ext cx="10475113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Es la comunicación oficial y obligatoria que realiza el responsable de la vigilancia epidemiológica, o quien haga sus veces, tras detectar o recibir y verificar un reporte de incremento o aparición inusual de casos de una enfermedad en un área geográfica delimitada, durante un periodo de tiempo y afectando un número determinado de personas, en el cual el o los casos tienen un nexo epidemiológico.</a:t>
            </a:r>
          </a:p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 i="1">
                <a:solidFill>
                  <a:srgbClr val="000000"/>
                </a:solidFill>
              </a:rPr>
              <a:t>Todo brote o emergencia sanitaria debe ser notificado al siguiente nivel de la Red de Vigilancia y de manera inmediata,  después de haber sido identificado.</a:t>
            </a:r>
            <a:endParaRPr lang="es-MX" altLang="es-PE" sz="1600" i="1">
              <a:solidFill>
                <a:srgbClr val="000000"/>
              </a:solidFill>
            </a:endParaRP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083A4F-C4A2-F0A3-AC15-29E2282513DF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26F3E-CFDE-6A1C-36DB-F6D133789748}"/>
              </a:ext>
            </a:extLst>
          </p:cNvPr>
          <p:cNvSpPr txBox="1">
            <a:spLocks/>
          </p:cNvSpPr>
          <p:nvPr/>
        </p:nvSpPr>
        <p:spPr>
          <a:xfrm>
            <a:off x="1107282" y="1589305"/>
            <a:ext cx="8109146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NOTIFICACIÓN DE BROTES U OTROS EVISAP (CÓDIGO </a:t>
            </a:r>
            <a:r>
              <a:rPr lang="es-ES" altLang="es-PE" sz="1800" b="1" err="1">
                <a:solidFill>
                  <a:schemeClr val="bg1"/>
                </a:solidFill>
                <a:latin typeface="+mn-lt"/>
              </a:rPr>
              <a:t>C0081</a:t>
            </a:r>
            <a:r>
              <a:rPr lang="es-ES" altLang="es-PE" sz="1800" b="1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C37FE10-6A4F-0EA5-069B-530EC9B1E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65471"/>
              </p:ext>
            </p:extLst>
          </p:nvPr>
        </p:nvGraphicFramePr>
        <p:xfrm>
          <a:off x="1017479" y="4053622"/>
          <a:ext cx="10872000" cy="2108419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86032158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412364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8812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04172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265621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805328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567468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399063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14712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30369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56862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232617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5925173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3377958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688807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549184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46612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087843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81881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582715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335048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13055790"/>
                    </a:ext>
                  </a:extLst>
                </a:gridCol>
              </a:tblGrid>
              <a:tr h="174925"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  DIA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D.N.I.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FINANC.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DISTRITO DE PROCEDENCIA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r>
                        <a:rPr lang="es-PE" sz="700" b="1"/>
                        <a:t>  SEXO  </a:t>
                      </a:r>
                      <a:endParaRPr lang="es-PE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  SEXO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PERÍMETRO CEFÁLICO-ABDOMINAL 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EVALUACIÓN ANTROPOMÉTRICA HEMOGLOBINA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ESTA-</a:t>
                      </a:r>
                      <a:r>
                        <a:rPr lang="es-PE" sz="1000" b="1" err="1"/>
                        <a:t>BLEC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SER- VICIO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DIAGNÓSTICO MOTIVO DE CONSULTA Y/O ACTIVIDAD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TIPO DE  DIAGNÓSTICO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VALOR LAB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CÓDIGO CIE/CPMS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9914"/>
                  </a:ext>
                </a:extLst>
              </a:tr>
              <a:tr h="3848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HISTORIA </a:t>
                      </a:r>
                      <a:r>
                        <a:rPr lang="es-PE" sz="1000" b="1" err="1"/>
                        <a:t>CLINICA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39046"/>
                  </a:ext>
                </a:extLst>
              </a:tr>
              <a:tr h="4897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GESTANTE/</a:t>
                      </a:r>
                      <a:r>
                        <a:rPr lang="es-PE" sz="1000" b="1" err="1"/>
                        <a:t>PUERPERA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ETNIA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CENTRO POBLADO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1º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2º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3º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29509"/>
                  </a:ext>
                </a:extLst>
              </a:tr>
              <a:tr h="73673">
                <a:tc gridSpan="2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NOMBRES Y APELLIDOS PACIENTE: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1365"/>
                  </a:ext>
                </a:extLst>
              </a:tr>
              <a:tr h="174925">
                <a:tc gridSpan="5">
                  <a:txBody>
                    <a:bodyPr/>
                    <a:lstStyle/>
                    <a:p>
                      <a:pPr algn="ctr"/>
                      <a:r>
                        <a:rPr lang="es-PE" sz="1000"/>
                        <a:t>(*)FECHA DE NACIMIENTO: _____/____/______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000"/>
                        <a:t>FECHA ULTIMO RESULTADO DE Hb: _____/____/_____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FECHA DE ULTIMA REGLA: 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1245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Junín</a:t>
                      </a:r>
                      <a:endParaRPr lang="es-PE" sz="1600" kern="12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PESO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Investigación de brotes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464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C0081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4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APP100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TALLA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2.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6358"/>
                  </a:ext>
                </a:extLst>
              </a:tr>
              <a:tr h="1613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Junín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67417"/>
                  </a:ext>
                </a:extLst>
              </a:tr>
              <a:tr h="174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Ppreg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Hb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3.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18133"/>
                  </a:ext>
                </a:extLst>
              </a:tr>
            </a:tbl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81899A-E6E2-E572-DEEE-71C35FEA69DF}"/>
              </a:ext>
            </a:extLst>
          </p:cNvPr>
          <p:cNvCxnSpPr>
            <a:cxnSpLocks/>
          </p:cNvCxnSpPr>
          <p:nvPr/>
        </p:nvCxnSpPr>
        <p:spPr>
          <a:xfrm flipV="1">
            <a:off x="3395709" y="5485514"/>
            <a:ext cx="3560175" cy="6765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39BC59C-EC3B-C66C-2E4E-FF653D1B5677}"/>
              </a:ext>
            </a:extLst>
          </p:cNvPr>
          <p:cNvCxnSpPr/>
          <p:nvPr/>
        </p:nvCxnSpPr>
        <p:spPr>
          <a:xfrm flipV="1">
            <a:off x="9403249" y="5485514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3D9700F-A6FA-BEDA-1604-F40AD09C1105}"/>
              </a:ext>
            </a:extLst>
          </p:cNvPr>
          <p:cNvCxnSpPr>
            <a:cxnSpLocks/>
          </p:cNvCxnSpPr>
          <p:nvPr/>
        </p:nvCxnSpPr>
        <p:spPr>
          <a:xfrm flipH="1" flipV="1">
            <a:off x="9403248" y="5485514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DFFB42B-A718-DC6F-CE37-F98F2DFB6C92}"/>
              </a:ext>
            </a:extLst>
          </p:cNvPr>
          <p:cNvSpPr/>
          <p:nvPr/>
        </p:nvSpPr>
        <p:spPr>
          <a:xfrm>
            <a:off x="9904023" y="6335898"/>
            <a:ext cx="1514941" cy="321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FF0000"/>
                </a:solidFill>
              </a:rPr>
              <a:t>N° de brotes u otros EVISAP notificados</a:t>
            </a:r>
            <a:endParaRPr lang="es-PE" sz="100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05EACDD-4F00-39E2-5AC4-571B5FA40271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0661494" y="5683894"/>
            <a:ext cx="0" cy="652004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72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7" y="2184136"/>
            <a:ext cx="10475113" cy="13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Proceso sistemático realizado ante la notificación inicial de un brote con la finalidad de confirmar de manera oportuna la existencia de un brote, determinar sus posibles causas y mecanismos de transmisión para implementar las medidas efectivas de prevención y control que permitan mitigar los efectos negativos sobre la salud de la población.</a:t>
            </a:r>
          </a:p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 i="1">
                <a:solidFill>
                  <a:srgbClr val="000000"/>
                </a:solidFill>
              </a:rPr>
              <a:t>Puede ser desarrollada por el equipo local de salud o el equipo de respuesta rápida de forma intramural en los establecimientos de salud o extramural en domicilios, lugares de trabajo, colegios, guarderías entre otros.</a:t>
            </a:r>
            <a:endParaRPr lang="es-MX" altLang="es-PE" sz="1600" i="1">
              <a:solidFill>
                <a:srgbClr val="000000"/>
              </a:solidFill>
            </a:endParaRP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083A4F-C4A2-F0A3-AC15-29E2282513DF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26F3E-CFDE-6A1C-36DB-F6D133789748}"/>
              </a:ext>
            </a:extLst>
          </p:cNvPr>
          <p:cNvSpPr txBox="1">
            <a:spLocks/>
          </p:cNvSpPr>
          <p:nvPr/>
        </p:nvSpPr>
        <p:spPr>
          <a:xfrm>
            <a:off x="1107282" y="1589305"/>
            <a:ext cx="8109146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INVESTIGACIÓN DE BROTE (CÓDIGO </a:t>
            </a:r>
            <a:r>
              <a:rPr lang="es-ES" altLang="es-PE" sz="1800" b="1" err="1">
                <a:solidFill>
                  <a:schemeClr val="bg1"/>
                </a:solidFill>
                <a:latin typeface="+mn-lt"/>
              </a:rPr>
              <a:t>C0081</a:t>
            </a:r>
            <a:r>
              <a:rPr lang="es-ES" altLang="es-PE" sz="1800" b="1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C37FE10-6A4F-0EA5-069B-530EC9B1E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916156"/>
              </p:ext>
            </p:extLst>
          </p:nvPr>
        </p:nvGraphicFramePr>
        <p:xfrm>
          <a:off x="950966" y="3631918"/>
          <a:ext cx="10872000" cy="2108419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86032158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412364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8812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04172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265621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805328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567468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399063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14712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30369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56862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232617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5925173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3377958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688807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549184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46612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087843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81881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582715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335048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13055790"/>
                    </a:ext>
                  </a:extLst>
                </a:gridCol>
              </a:tblGrid>
              <a:tr h="174925"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  DIA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D.N.I.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FINANC.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DISTRITO DE PROCEDENCIA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r>
                        <a:rPr lang="es-PE" sz="700" b="1"/>
                        <a:t>  SEXO  </a:t>
                      </a:r>
                      <a:endParaRPr lang="es-PE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  SEXO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PERÍMETRO CEFÁLICO-ABDOMINAL 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EVALUACIÓN ANTROPOMÉTRICA HEMOGLOBINA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ESTA-</a:t>
                      </a:r>
                      <a:r>
                        <a:rPr lang="es-PE" sz="1000" b="1" err="1"/>
                        <a:t>BLEC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SER- VICIO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DIAGNÓSTICO MOTIVO DE CONSULTA Y/O ACTIVIDAD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TIPO DE  DIAGNÓSTICO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VALOR LAB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CÓDIGO CIE/CPMS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9914"/>
                  </a:ext>
                </a:extLst>
              </a:tr>
              <a:tr h="3848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HISTORIA </a:t>
                      </a:r>
                      <a:r>
                        <a:rPr lang="es-PE" sz="1000" b="1" err="1"/>
                        <a:t>CLINICA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39046"/>
                  </a:ext>
                </a:extLst>
              </a:tr>
              <a:tr h="4897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GESTANTE/</a:t>
                      </a:r>
                      <a:r>
                        <a:rPr lang="es-PE" sz="1000" b="1" err="1"/>
                        <a:t>PUERPERA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ETNIA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CENTRO POBLADO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1º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2º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3º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29509"/>
                  </a:ext>
                </a:extLst>
              </a:tr>
              <a:tr h="73673">
                <a:tc gridSpan="2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NOMBRES Y APELLIDOS PACIENTE: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1365"/>
                  </a:ext>
                </a:extLst>
              </a:tr>
              <a:tr h="174925">
                <a:tc gridSpan="5">
                  <a:txBody>
                    <a:bodyPr/>
                    <a:lstStyle/>
                    <a:p>
                      <a:pPr algn="ctr"/>
                      <a:r>
                        <a:rPr lang="es-PE" sz="1000"/>
                        <a:t>(*)FECHA DE NACIMIENTO: _____/____/______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000"/>
                        <a:t>FECHA ULTIMO RESULTADO DE Hb: _____/____/_____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FECHA DE ULTIMA REGLA: 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1245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Junín</a:t>
                      </a:r>
                      <a:endParaRPr lang="es-PE" sz="1600" kern="12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PESO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Investigación de brotes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465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C0081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4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APP93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TALLA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2.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6358"/>
                  </a:ext>
                </a:extLst>
              </a:tr>
              <a:tr h="1613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Junín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67417"/>
                  </a:ext>
                </a:extLst>
              </a:tr>
              <a:tr h="174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Ppreg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Hb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3.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18133"/>
                  </a:ext>
                </a:extLst>
              </a:tr>
            </a:tbl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81899A-E6E2-E572-DEEE-71C35FEA69DF}"/>
              </a:ext>
            </a:extLst>
          </p:cNvPr>
          <p:cNvCxnSpPr>
            <a:cxnSpLocks/>
          </p:cNvCxnSpPr>
          <p:nvPr/>
        </p:nvCxnSpPr>
        <p:spPr>
          <a:xfrm flipV="1">
            <a:off x="3329196" y="5063810"/>
            <a:ext cx="3560175" cy="6765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39BC59C-EC3B-C66C-2E4E-FF653D1B5677}"/>
              </a:ext>
            </a:extLst>
          </p:cNvPr>
          <p:cNvCxnSpPr/>
          <p:nvPr/>
        </p:nvCxnSpPr>
        <p:spPr>
          <a:xfrm flipV="1">
            <a:off x="9336736" y="5063810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3D9700F-A6FA-BEDA-1604-F40AD09C1105}"/>
              </a:ext>
            </a:extLst>
          </p:cNvPr>
          <p:cNvCxnSpPr>
            <a:cxnSpLocks/>
          </p:cNvCxnSpPr>
          <p:nvPr/>
        </p:nvCxnSpPr>
        <p:spPr>
          <a:xfrm flipH="1" flipV="1">
            <a:off x="9336735" y="5063810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DFFB42B-A718-DC6F-CE37-F98F2DFB6C92}"/>
              </a:ext>
            </a:extLst>
          </p:cNvPr>
          <p:cNvSpPr/>
          <p:nvPr/>
        </p:nvSpPr>
        <p:spPr>
          <a:xfrm>
            <a:off x="9837510" y="5914194"/>
            <a:ext cx="1514941" cy="321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FF0000"/>
                </a:solidFill>
              </a:rPr>
              <a:t>N° de casos investigados</a:t>
            </a:r>
            <a:endParaRPr lang="es-PE" sz="100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05EACDD-4F00-39E2-5AC4-571B5FA40271}"/>
              </a:ext>
            </a:extLst>
          </p:cNvPr>
          <p:cNvCxnSpPr>
            <a:cxnSpLocks/>
          </p:cNvCxnSpPr>
          <p:nvPr/>
        </p:nvCxnSpPr>
        <p:spPr>
          <a:xfrm flipV="1">
            <a:off x="10594981" y="5262190"/>
            <a:ext cx="0" cy="652004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AEB8-E770-54A5-016C-6A9009EFD834}"/>
              </a:ext>
            </a:extLst>
          </p:cNvPr>
          <p:cNvSpPr txBox="1"/>
          <p:nvPr/>
        </p:nvSpPr>
        <p:spPr>
          <a:xfrm>
            <a:off x="340596" y="5849044"/>
            <a:ext cx="4290219" cy="676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PE"/>
            </a:defPPr>
            <a:lvl1pPr algn="ctr">
              <a:defRPr sz="1000">
                <a:solidFill>
                  <a:srgbClr val="FF000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PE" err="1"/>
              <a:t>APP108</a:t>
            </a:r>
            <a:r>
              <a:rPr lang="es-PE"/>
              <a:t> (Correspondiente a COMUNIDAD)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PE" err="1"/>
              <a:t>APP93</a:t>
            </a:r>
            <a:r>
              <a:rPr lang="es-PE"/>
              <a:t> (Correspondiente a COLEGIOS)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PE" err="1"/>
              <a:t>APP139</a:t>
            </a:r>
            <a:r>
              <a:rPr lang="es-PE"/>
              <a:t> (Correspondiente a ACTIVIDADES EN CENTROS PENITENCIARIOS)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PE" err="1"/>
              <a:t>APP101</a:t>
            </a:r>
            <a:r>
              <a:rPr lang="es-PE"/>
              <a:t> (Correspondiente a OTRAS ORGANIZACIONES NO MENCIONADAS)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2248DAB-604F-4B28-8347-BB87AB119166}"/>
              </a:ext>
            </a:extLst>
          </p:cNvPr>
          <p:cNvCxnSpPr>
            <a:cxnSpLocks/>
          </p:cNvCxnSpPr>
          <p:nvPr/>
        </p:nvCxnSpPr>
        <p:spPr>
          <a:xfrm flipV="1">
            <a:off x="1635542" y="5551980"/>
            <a:ext cx="0" cy="288011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301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7" y="2184136"/>
            <a:ext cx="10475113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Actividad, presencial o virtual, orientada a reforzar las competencias y habilidades del personal de salud o, a ampliar conocimientos sobre salud pública y promover prácticas saludables en la población para mejorar la salud individual y colectiva.</a:t>
            </a:r>
            <a:endParaRPr lang="es-MX" altLang="es-PE" sz="1600">
              <a:solidFill>
                <a:srgbClr val="000000"/>
              </a:solidFill>
            </a:endParaRP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083A4F-C4A2-F0A3-AC15-29E2282513DF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26F3E-CFDE-6A1C-36DB-F6D133789748}"/>
              </a:ext>
            </a:extLst>
          </p:cNvPr>
          <p:cNvSpPr txBox="1">
            <a:spLocks/>
          </p:cNvSpPr>
          <p:nvPr/>
        </p:nvSpPr>
        <p:spPr>
          <a:xfrm>
            <a:off x="1107282" y="1589305"/>
            <a:ext cx="8109146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CAPACITACIÓN EN VIGILANCIA EPIDEMIOLÓGICA (CÓDIGO </a:t>
            </a:r>
            <a:r>
              <a:rPr lang="es-ES" altLang="es-PE" sz="1800" b="1" err="1">
                <a:solidFill>
                  <a:schemeClr val="bg1"/>
                </a:solidFill>
                <a:latin typeface="+mn-lt"/>
              </a:rPr>
              <a:t>C0009</a:t>
            </a:r>
            <a:r>
              <a:rPr lang="es-ES" altLang="es-PE" sz="1800" b="1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C37FE10-6A4F-0EA5-069B-530EC9B1E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91789"/>
              </p:ext>
            </p:extLst>
          </p:nvPr>
        </p:nvGraphicFramePr>
        <p:xfrm>
          <a:off x="945051" y="3106969"/>
          <a:ext cx="10872000" cy="2108419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86032158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412364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8812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04172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265621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805328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567468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399063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14712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30369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56862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232617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5925173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3377958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688807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549184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46612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087843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81881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582715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335048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13055790"/>
                    </a:ext>
                  </a:extLst>
                </a:gridCol>
              </a:tblGrid>
              <a:tr h="174925"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  DIA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D.N.I.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FINANC.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DISTRITO DE PROCEDENCIA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r>
                        <a:rPr lang="es-PE" sz="700" b="1"/>
                        <a:t>  SEXO  </a:t>
                      </a:r>
                      <a:endParaRPr lang="es-PE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  SEXO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PERÍMETRO CEFÁLICO-ABDOMINAL 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EVALUACIÓN ANTROPOMÉTRICA HEMOGLOBINA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ESTA-</a:t>
                      </a:r>
                      <a:r>
                        <a:rPr lang="es-PE" sz="1000" b="1" err="1"/>
                        <a:t>BLEC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SER- VICIO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DIAGNÓSTICO MOTIVO DE CONSULTA Y/O ACTIVIDAD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TIPO DE  DIAGNÓSTICO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VALOR LAB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CÓDIGO CIE/CPMS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9914"/>
                  </a:ext>
                </a:extLst>
              </a:tr>
              <a:tr h="3848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HISTORIA </a:t>
                      </a:r>
                      <a:r>
                        <a:rPr lang="es-PE" sz="1000" b="1" err="1"/>
                        <a:t>CLINICA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39046"/>
                  </a:ext>
                </a:extLst>
              </a:tr>
              <a:tr h="4897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GESTANTE/</a:t>
                      </a:r>
                      <a:r>
                        <a:rPr lang="es-PE" sz="1000" b="1" err="1"/>
                        <a:t>PUERPERA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ETNIA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CENTRO POBLADO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1º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2º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3º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29509"/>
                  </a:ext>
                </a:extLst>
              </a:tr>
              <a:tr h="73673">
                <a:tc gridSpan="2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NOMBRES Y APELLIDOS PACIENTE: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1365"/>
                  </a:ext>
                </a:extLst>
              </a:tr>
              <a:tr h="174925">
                <a:tc gridSpan="5">
                  <a:txBody>
                    <a:bodyPr/>
                    <a:lstStyle/>
                    <a:p>
                      <a:pPr algn="ctr"/>
                      <a:r>
                        <a:rPr lang="es-PE" sz="1000"/>
                        <a:t>(*)FECHA DE NACIMIENTO: _____/____/______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000"/>
                        <a:t>FECHA ULTIMO RESULTADO DE Hb: _____/____/_____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FECHA DE ULTIMA REGLA: 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1245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Junín</a:t>
                      </a:r>
                      <a:endParaRPr lang="es-PE" sz="1600" kern="12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PESO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Sesión educativa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467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C0009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4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APP100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TALLA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2.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6358"/>
                  </a:ext>
                </a:extLst>
              </a:tr>
              <a:tr h="1613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Junín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67417"/>
                  </a:ext>
                </a:extLst>
              </a:tr>
              <a:tr h="174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Ppreg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Hb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3.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18133"/>
                  </a:ext>
                </a:extLst>
              </a:tr>
            </a:tbl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81899A-E6E2-E572-DEEE-71C35FEA69DF}"/>
              </a:ext>
            </a:extLst>
          </p:cNvPr>
          <p:cNvCxnSpPr>
            <a:cxnSpLocks/>
          </p:cNvCxnSpPr>
          <p:nvPr/>
        </p:nvCxnSpPr>
        <p:spPr>
          <a:xfrm flipV="1">
            <a:off x="3323281" y="4538861"/>
            <a:ext cx="3560175" cy="6765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39BC59C-EC3B-C66C-2E4E-FF653D1B5677}"/>
              </a:ext>
            </a:extLst>
          </p:cNvPr>
          <p:cNvCxnSpPr/>
          <p:nvPr/>
        </p:nvCxnSpPr>
        <p:spPr>
          <a:xfrm flipV="1">
            <a:off x="9330821" y="4538861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3D9700F-A6FA-BEDA-1604-F40AD09C1105}"/>
              </a:ext>
            </a:extLst>
          </p:cNvPr>
          <p:cNvCxnSpPr>
            <a:cxnSpLocks/>
          </p:cNvCxnSpPr>
          <p:nvPr/>
        </p:nvCxnSpPr>
        <p:spPr>
          <a:xfrm flipH="1" flipV="1">
            <a:off x="9330820" y="4538861"/>
            <a:ext cx="360381" cy="279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DFFB42B-A718-DC6F-CE37-F98F2DFB6C92}"/>
              </a:ext>
            </a:extLst>
          </p:cNvPr>
          <p:cNvSpPr/>
          <p:nvPr/>
        </p:nvSpPr>
        <p:spPr>
          <a:xfrm>
            <a:off x="9831595" y="5389245"/>
            <a:ext cx="1514941" cy="321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FF0000"/>
                </a:solidFill>
              </a:rPr>
              <a:t>N° de personas capacitadas</a:t>
            </a:r>
            <a:endParaRPr lang="es-PE" sz="100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05EACDD-4F00-39E2-5AC4-571B5FA40271}"/>
              </a:ext>
            </a:extLst>
          </p:cNvPr>
          <p:cNvCxnSpPr>
            <a:cxnSpLocks/>
          </p:cNvCxnSpPr>
          <p:nvPr/>
        </p:nvCxnSpPr>
        <p:spPr>
          <a:xfrm flipV="1">
            <a:off x="10589066" y="4737241"/>
            <a:ext cx="0" cy="652004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AEB8-E770-54A5-016C-6A9009EFD834}"/>
              </a:ext>
            </a:extLst>
          </p:cNvPr>
          <p:cNvSpPr txBox="1"/>
          <p:nvPr/>
        </p:nvSpPr>
        <p:spPr>
          <a:xfrm>
            <a:off x="334681" y="5324095"/>
            <a:ext cx="4290219" cy="676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PE"/>
            </a:defPPr>
            <a:lvl1pPr algn="ctr">
              <a:defRPr sz="1000">
                <a:solidFill>
                  <a:srgbClr val="FF000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PE" err="1"/>
              <a:t>APP108</a:t>
            </a:r>
            <a:r>
              <a:rPr lang="es-PE"/>
              <a:t> (Correspondiente a COMUNIDAD)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PE" err="1"/>
              <a:t>APP93</a:t>
            </a:r>
            <a:r>
              <a:rPr lang="es-PE"/>
              <a:t> (Correspondiente a COLEGIOS)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PE" err="1"/>
              <a:t>APP100</a:t>
            </a:r>
            <a:r>
              <a:rPr lang="es-PE"/>
              <a:t> (Correspondiente a ESTABLECIMIENTO DE SALUD)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2248DAB-604F-4B28-8347-BB87AB119166}"/>
              </a:ext>
            </a:extLst>
          </p:cNvPr>
          <p:cNvCxnSpPr>
            <a:cxnSpLocks/>
          </p:cNvCxnSpPr>
          <p:nvPr/>
        </p:nvCxnSpPr>
        <p:spPr>
          <a:xfrm flipV="1">
            <a:off x="1629627" y="5027031"/>
            <a:ext cx="0" cy="288011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257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1" y="2280370"/>
            <a:ext cx="10475113" cy="277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1925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PE" sz="1600">
                <a:solidFill>
                  <a:srgbClr val="000000"/>
                </a:solidFill>
              </a:rPr>
              <a:t>Conjunto de actividades desarrolladas dentro del proceso de análisis de situación de salud en las que participan actores sociales. El actor social es el sujeto individual (persona) o colectivo (organización, institución u otra, formal o informal) que detecta la capacidad de intervenir o influir en forma significativa en una población o situación o con recursos de poder estratégicos en procesos de construcción comunitaria.</a:t>
            </a:r>
          </a:p>
          <a:p>
            <a:pPr algn="just">
              <a:lnSpc>
                <a:spcPts val="1925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PE" sz="1600">
              <a:solidFill>
                <a:srgbClr val="000000"/>
              </a:solidFill>
            </a:endParaRPr>
          </a:p>
          <a:p>
            <a:pPr algn="just">
              <a:lnSpc>
                <a:spcPts val="1925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PE" sz="1600">
                <a:solidFill>
                  <a:srgbClr val="000000"/>
                </a:solidFill>
              </a:rPr>
              <a:t>El actor social puede participar en las siguientes actividades del proceso de análisis de situación de salud:</a:t>
            </a:r>
          </a:p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Análisis del entorno, de los determinantes sociales y de los problemas de salud </a:t>
            </a:r>
          </a:p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Priorización de los problemas con impacto sanitario y los territorios vulnerables (incluye análisis integrado)</a:t>
            </a:r>
          </a:p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r>
              <a:rPr lang="es-ES" altLang="es-PE" sz="1600">
                <a:solidFill>
                  <a:srgbClr val="000000"/>
                </a:solidFill>
              </a:rPr>
              <a:t>Propuesta de líneas de acción para resolver los problemas con impacto sanitario priorizados</a:t>
            </a:r>
          </a:p>
          <a:p>
            <a:pPr marL="285750" indent="-285750" algn="just">
              <a:lnSpc>
                <a:spcPts val="1925"/>
              </a:lnSpc>
              <a:spcBef>
                <a:spcPct val="0"/>
              </a:spcBef>
            </a:pPr>
            <a:endParaRPr lang="es-ES" altLang="es-PE" sz="1600">
              <a:solidFill>
                <a:srgbClr val="000000"/>
              </a:solidFill>
            </a:endParaRPr>
          </a:p>
          <a:p>
            <a:pPr algn="just">
              <a:lnSpc>
                <a:spcPts val="1925"/>
              </a:lnSpc>
              <a:spcBef>
                <a:spcPct val="0"/>
              </a:spcBef>
              <a:buNone/>
            </a:pPr>
            <a:r>
              <a:rPr lang="es-ES" altLang="es-PE" sz="1600">
                <a:solidFill>
                  <a:srgbClr val="000000"/>
                </a:solidFill>
              </a:rPr>
              <a:t>Estas actividades se pueden desarrollar como entrevistas individuales, entrevistas grupales, grupos focales y talleres.</a:t>
            </a:r>
            <a:endParaRPr lang="es-MX" altLang="es-PE" sz="1600">
              <a:solidFill>
                <a:srgbClr val="000000"/>
              </a:solidFill>
            </a:endParaRP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083A4F-C4A2-F0A3-AC15-29E2282513DF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26F3E-CFDE-6A1C-36DB-F6D133789748}"/>
              </a:ext>
            </a:extLst>
          </p:cNvPr>
          <p:cNvSpPr txBox="1">
            <a:spLocks/>
          </p:cNvSpPr>
          <p:nvPr/>
        </p:nvSpPr>
        <p:spPr>
          <a:xfrm>
            <a:off x="1107281" y="1589305"/>
            <a:ext cx="9548647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COORDINACIÓN CON ACTORES SOCIALES PARA EL ANÁLISIS DE SITUACIÓN LOCAL (CÓDIGO </a:t>
            </a:r>
            <a:r>
              <a:rPr lang="es-ES" altLang="es-PE" sz="1800" b="1" err="1">
                <a:solidFill>
                  <a:schemeClr val="bg1"/>
                </a:solidFill>
                <a:latin typeface="+mn-lt"/>
              </a:rPr>
              <a:t>C0071</a:t>
            </a:r>
            <a:r>
              <a:rPr lang="es-ES" altLang="es-PE" sz="1800" b="1">
                <a:solidFill>
                  <a:schemeClr val="bg1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9908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083A4F-C4A2-F0A3-AC15-29E2282513DF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26F3E-CFDE-6A1C-36DB-F6D133789748}"/>
              </a:ext>
            </a:extLst>
          </p:cNvPr>
          <p:cNvSpPr txBox="1">
            <a:spLocks/>
          </p:cNvSpPr>
          <p:nvPr/>
        </p:nvSpPr>
        <p:spPr>
          <a:xfrm>
            <a:off x="1107281" y="1589305"/>
            <a:ext cx="9548647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COORDINACIÓN CON ACTORES SOCIALES PARA EL ANÁLISIS DE SITUACIÓN LOCAL (CÓDIGO </a:t>
            </a:r>
            <a:r>
              <a:rPr lang="es-ES" altLang="es-PE" sz="1800" b="1" err="1">
                <a:solidFill>
                  <a:schemeClr val="bg1"/>
                </a:solidFill>
                <a:latin typeface="+mn-lt"/>
              </a:rPr>
              <a:t>C0071</a:t>
            </a:r>
            <a:r>
              <a:rPr lang="es-ES" altLang="es-PE" sz="1800" b="1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C37FE10-6A4F-0EA5-069B-530EC9B1E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25458"/>
              </p:ext>
            </p:extLst>
          </p:nvPr>
        </p:nvGraphicFramePr>
        <p:xfrm>
          <a:off x="945051" y="2805460"/>
          <a:ext cx="10872000" cy="2463235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86032158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412364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8812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04172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265621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805328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567468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399063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14712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930369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56862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232617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5925173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83377958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688807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549184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46612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087843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81881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582715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335048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13055790"/>
                    </a:ext>
                  </a:extLst>
                </a:gridCol>
              </a:tblGrid>
              <a:tr h="174925"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  DIA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D.N.I.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FINANC.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DISTRITO DE PROCEDENCIA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r>
                        <a:rPr lang="es-PE" sz="700" b="1"/>
                        <a:t>  SEXO  </a:t>
                      </a:r>
                      <a:endParaRPr lang="es-PE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  SEXO 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PERÍMETRO CEFÁLICO-ABDOMINAL 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EVALUACIÓN ANTROPOMÉTRICA HEMOGLOBINA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ESTA-</a:t>
                      </a:r>
                      <a:r>
                        <a:rPr lang="es-PE" sz="1000" b="1" err="1"/>
                        <a:t>BLEC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SER- VICIO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DIAGNÓSTICO MOTIVO DE CONSULTA Y/O ACTIVIDAD DE SALUD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TIPO DE  DIAGNÓSTICO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VALOR LAB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000" b="1" dirty="0"/>
                        <a:t>CÓDIGO CIE/CPMS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9914"/>
                  </a:ext>
                </a:extLst>
              </a:tr>
              <a:tr h="3848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HISTORIA </a:t>
                      </a:r>
                      <a:r>
                        <a:rPr lang="es-PE" sz="1000" b="1" err="1"/>
                        <a:t>CLINICA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39046"/>
                  </a:ext>
                </a:extLst>
              </a:tr>
              <a:tr h="4897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GESTANTE/</a:t>
                      </a:r>
                      <a:r>
                        <a:rPr lang="es-PE" sz="1000" b="1" err="1"/>
                        <a:t>PUERPERA</a:t>
                      </a:r>
                      <a:endParaRPr lang="es-PE" sz="1000" b="1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ETNIA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CENTRO POBLADO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1º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2º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b="1"/>
                        <a:t>3º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29509"/>
                  </a:ext>
                </a:extLst>
              </a:tr>
              <a:tr h="73673">
                <a:tc gridSpan="2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NOMBRES Y APELLIDOS PACIENTE: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1365"/>
                  </a:ext>
                </a:extLst>
              </a:tr>
              <a:tr h="174925">
                <a:tc gridSpan="5">
                  <a:txBody>
                    <a:bodyPr/>
                    <a:lstStyle/>
                    <a:p>
                      <a:pPr algn="ctr"/>
                      <a:r>
                        <a:rPr lang="es-PE" sz="1000"/>
                        <a:t>(*)FECHA DE NACIMIENTO: _____/____/______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1000"/>
                        <a:t>FECHA ULTIMO RESULTADO DE Hb: _____/____/_____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FECHA DE ULTIMA REGLA: ____/____/______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1245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Junín</a:t>
                      </a:r>
                      <a:endParaRPr lang="es-PE" sz="1600" kern="12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PESO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N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solidFill>
                            <a:srgbClr val="FF0000"/>
                          </a:solidFill>
                        </a:rPr>
                        <a:t>Análisis de la situación de salud; identificación de necesidades de salud de la población con participación de la comunidad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C0071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4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err="1">
                          <a:solidFill>
                            <a:srgbClr val="FF0000"/>
                          </a:solidFill>
                        </a:rPr>
                        <a:t>APP138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M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Pab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TALLA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C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2.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36358"/>
                  </a:ext>
                </a:extLst>
              </a:tr>
              <a:tr h="1613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PE" sz="1000"/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Junín</a:t>
                      </a:r>
                      <a:endParaRPr lang="es-PE" sz="1000">
                        <a:solidFill>
                          <a:srgbClr val="FF0000"/>
                        </a:solidFill>
                      </a:endParaRP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000"/>
                        <a:t>F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67417"/>
                  </a:ext>
                </a:extLst>
              </a:tr>
              <a:tr h="174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Ppreg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Hb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3.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P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D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R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000"/>
                        <a:t> </a:t>
                      </a:r>
                    </a:p>
                  </a:txBody>
                  <a:tcPr marL="33216" marR="33216" marT="16608" marB="166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418133"/>
                  </a:ext>
                </a:extLst>
              </a:tr>
            </a:tbl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81899A-E6E2-E572-DEEE-71C35FEA69DF}"/>
              </a:ext>
            </a:extLst>
          </p:cNvPr>
          <p:cNvCxnSpPr>
            <a:cxnSpLocks/>
          </p:cNvCxnSpPr>
          <p:nvPr/>
        </p:nvCxnSpPr>
        <p:spPr>
          <a:xfrm flipV="1">
            <a:off x="3305175" y="4237352"/>
            <a:ext cx="3531148" cy="10313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39BC59C-EC3B-C66C-2E4E-FF653D1B5677}"/>
              </a:ext>
            </a:extLst>
          </p:cNvPr>
          <p:cNvCxnSpPr>
            <a:cxnSpLocks/>
          </p:cNvCxnSpPr>
          <p:nvPr/>
        </p:nvCxnSpPr>
        <p:spPr>
          <a:xfrm flipV="1">
            <a:off x="9330820" y="4237352"/>
            <a:ext cx="360382" cy="648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3D9700F-A6FA-BEDA-1604-F40AD09C1105}"/>
              </a:ext>
            </a:extLst>
          </p:cNvPr>
          <p:cNvCxnSpPr>
            <a:cxnSpLocks/>
          </p:cNvCxnSpPr>
          <p:nvPr/>
        </p:nvCxnSpPr>
        <p:spPr>
          <a:xfrm flipH="1" flipV="1">
            <a:off x="9330820" y="4237352"/>
            <a:ext cx="360382" cy="648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DFFB42B-A718-DC6F-CE37-F98F2DFB6C92}"/>
              </a:ext>
            </a:extLst>
          </p:cNvPr>
          <p:cNvSpPr/>
          <p:nvPr/>
        </p:nvSpPr>
        <p:spPr>
          <a:xfrm>
            <a:off x="9478977" y="5363493"/>
            <a:ext cx="1514941" cy="321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FF0000"/>
                </a:solidFill>
              </a:rPr>
              <a:t>N° de participantes</a:t>
            </a:r>
            <a:endParaRPr lang="es-PE" sz="100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05EACDD-4F00-39E2-5AC4-571B5FA40271}"/>
              </a:ext>
            </a:extLst>
          </p:cNvPr>
          <p:cNvCxnSpPr>
            <a:cxnSpLocks/>
          </p:cNvCxnSpPr>
          <p:nvPr/>
        </p:nvCxnSpPr>
        <p:spPr>
          <a:xfrm flipV="1">
            <a:off x="10236448" y="4711489"/>
            <a:ext cx="0" cy="652004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AEB8-E770-54A5-016C-6A9009EFD834}"/>
              </a:ext>
            </a:extLst>
          </p:cNvPr>
          <p:cNvSpPr txBox="1"/>
          <p:nvPr/>
        </p:nvSpPr>
        <p:spPr>
          <a:xfrm>
            <a:off x="316575" y="5372546"/>
            <a:ext cx="4290219" cy="3861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PE"/>
            </a:defPPr>
            <a:lvl1pPr algn="ctr">
              <a:defRPr sz="1000">
                <a:solidFill>
                  <a:srgbClr val="FF000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PE" err="1"/>
              <a:t>APP150</a:t>
            </a:r>
            <a:r>
              <a:rPr lang="es-PE"/>
              <a:t> (Correspondiente a ACTIVIDADES CON AUTORIDADES)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PE" err="1"/>
              <a:t>APP138</a:t>
            </a:r>
            <a:r>
              <a:rPr lang="es-PE"/>
              <a:t> (Correspondiente a AGENTE COMUNITARIO EN SALUD)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2248DAB-604F-4B28-8347-BB87AB119166}"/>
              </a:ext>
            </a:extLst>
          </p:cNvPr>
          <p:cNvCxnSpPr>
            <a:cxnSpLocks/>
          </p:cNvCxnSpPr>
          <p:nvPr/>
        </p:nvCxnSpPr>
        <p:spPr>
          <a:xfrm flipV="1">
            <a:off x="1611521" y="5075482"/>
            <a:ext cx="0" cy="288011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603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F7CC4DFE-B48B-97D4-5687-8A088A094156}"/>
              </a:ext>
            </a:extLst>
          </p:cNvPr>
          <p:cNvSpPr/>
          <p:nvPr/>
        </p:nvSpPr>
        <p:spPr>
          <a:xfrm>
            <a:off x="6096000" y="0"/>
            <a:ext cx="6096000" cy="6872288"/>
          </a:xfrm>
          <a:prstGeom prst="rect">
            <a:avLst/>
          </a:prstGeom>
          <a:solidFill>
            <a:srgbClr val="00A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solidFill>
                <a:srgbClr val="0083B8"/>
              </a:solidFill>
            </a:endParaRPr>
          </a:p>
        </p:txBody>
      </p:sp>
      <p:sp>
        <p:nvSpPr>
          <p:cNvPr id="10243" name="CuadroTexto 9">
            <a:extLst>
              <a:ext uri="{FF2B5EF4-FFF2-40B4-BE49-F238E27FC236}">
                <a16:creationId xmlns:a16="http://schemas.microsoft.com/office/drawing/2014/main" id="{90ACDBC0-8D6B-A3C1-CC7F-2980280B6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263" y="3141663"/>
            <a:ext cx="2465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5400" b="1">
                <a:solidFill>
                  <a:schemeClr val="bg1"/>
                </a:solidFill>
              </a:rPr>
              <a:t>Gracias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3F729D8-46B1-027B-61E5-5BCB6B505767}"/>
              </a:ext>
            </a:extLst>
          </p:cNvPr>
          <p:cNvCxnSpPr/>
          <p:nvPr/>
        </p:nvCxnSpPr>
        <p:spPr>
          <a:xfrm>
            <a:off x="7815263" y="3090863"/>
            <a:ext cx="246538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AC28136-2FF6-E24A-915F-7993DED911B0}"/>
              </a:ext>
            </a:extLst>
          </p:cNvPr>
          <p:cNvSpPr/>
          <p:nvPr/>
        </p:nvSpPr>
        <p:spPr bwMode="auto">
          <a:xfrm>
            <a:off x="1577975" y="3603625"/>
            <a:ext cx="1841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2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46" name="Imagen 1">
            <a:extLst>
              <a:ext uri="{FF2B5EF4-FFF2-40B4-BE49-F238E27FC236}">
                <a16:creationId xmlns:a16="http://schemas.microsoft.com/office/drawing/2014/main" id="{6A7D44EB-8097-1A06-8094-D121EF96B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001963"/>
            <a:ext cx="2470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Imagen 1">
            <a:extLst>
              <a:ext uri="{FF2B5EF4-FFF2-40B4-BE49-F238E27FC236}">
                <a16:creationId xmlns:a16="http://schemas.microsoft.com/office/drawing/2014/main" id="{2640A933-30B1-F8EE-CA4E-A32BAECC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2792413"/>
            <a:ext cx="17446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Imagen 1" descr="Texto&#10;&#10;Descripción generada automáticamente">
            <a:extLst>
              <a:ext uri="{FF2B5EF4-FFF2-40B4-BE49-F238E27FC236}">
                <a16:creationId xmlns:a16="http://schemas.microsoft.com/office/drawing/2014/main" id="{2EB8B3CA-81C7-2FEB-D231-582AFBE38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792413"/>
            <a:ext cx="14224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BEF6468-23E5-F80D-D534-BBBB9A5C042E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 dirty="0">
                <a:solidFill>
                  <a:schemeClr val="bg1"/>
                </a:solidFill>
                <a:latin typeface="+mn-lt"/>
              </a:rPr>
              <a:t>CARACTERISTICAS </a:t>
            </a: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796CAB-8A4A-AA42-AFFD-DB66B6CE6DF0}"/>
              </a:ext>
            </a:extLst>
          </p:cNvPr>
          <p:cNvSpPr txBox="1"/>
          <p:nvPr/>
        </p:nvSpPr>
        <p:spPr>
          <a:xfrm>
            <a:off x="1107281" y="1590105"/>
            <a:ext cx="61894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2400" dirty="0"/>
              <a:t>Utiliza códigos CPMS establecidos, para la vigilancia en salud pública y otras actividades relacionadas.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2400" dirty="0"/>
              <a:t>Cuenta con códigos LAB propios, que identifican la naturaleza de la actividad.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2400" dirty="0"/>
              <a:t>Registra las actividades de vigilancia de manera consolidada.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2400" dirty="0"/>
              <a:t>El registro es responsabilidad de las unidades notificantes.</a:t>
            </a:r>
          </a:p>
          <a:p>
            <a:endParaRPr lang="es-PE" sz="2400" dirty="0"/>
          </a:p>
          <a:p>
            <a:pPr algn="ctr"/>
            <a:r>
              <a:rPr lang="es-PE" sz="2400" i="1" dirty="0">
                <a:solidFill>
                  <a:srgbClr val="FF0000"/>
                </a:solidFill>
              </a:rPr>
              <a:t>El registro en el HIS – MINSA, no reemplaza los sistemas de notificación establecidos por el CDC.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C0BB544-4C4D-B0C3-CB7B-FC569324B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28" y="1393541"/>
            <a:ext cx="4396510" cy="52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4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AAFD775-BCD3-92B8-B6A7-BB988373F806}"/>
              </a:ext>
            </a:extLst>
          </p:cNvPr>
          <p:cNvSpPr/>
          <p:nvPr/>
        </p:nvSpPr>
        <p:spPr>
          <a:xfrm>
            <a:off x="9790113" y="5389563"/>
            <a:ext cx="2401887" cy="4619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81" y="2281970"/>
            <a:ext cx="5397500" cy="411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ES" altLang="es-PE" sz="1600">
                <a:solidFill>
                  <a:srgbClr val="000000"/>
                </a:solidFill>
              </a:rPr>
              <a:t>NOTIFICACIÓN DE CASOS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ES" altLang="es-PE" sz="1600">
                <a:solidFill>
                  <a:srgbClr val="000000"/>
                </a:solidFill>
              </a:rPr>
              <a:t>INVESTIGACIÓN EPIDEMIOLÓGICA DEL CASO NOTIFICADO EN ESTABLECIMIENTOS DE SALUD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ES" altLang="es-PE" sz="1600">
                <a:solidFill>
                  <a:srgbClr val="000000"/>
                </a:solidFill>
              </a:rPr>
              <a:t>VIGILANCIA ACTIVA DE ENFERMEDADES Y OTROS EVENTOS DE IMPORTANCIA EN SALUD PÚBLICA EN SERVICIOS DE SALUD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ES" altLang="es-PE" sz="1600">
                <a:solidFill>
                  <a:srgbClr val="000000"/>
                </a:solidFill>
              </a:rPr>
              <a:t>BÚSQUEDA ACTIVA INSTITUCIONAL (BAI)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ES" altLang="es-PE" sz="1600">
                <a:solidFill>
                  <a:srgbClr val="000000"/>
                </a:solidFill>
              </a:rPr>
              <a:t>INTERCONSULTA DE EPIDEMIOLOGÍA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ES" altLang="es-PE" sz="1600">
                <a:solidFill>
                  <a:srgbClr val="000000"/>
                </a:solidFill>
              </a:rPr>
              <a:t>SEGUIMIENTO DE CASO NOTIFICADO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ES" altLang="es-PE" sz="1600">
                <a:solidFill>
                  <a:srgbClr val="000000"/>
                </a:solidFill>
              </a:rPr>
              <a:t>VISITA EXTRAMURAL PARA AMPLIAR LA INVESTIGACIÓN DE CASO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BEF6468-23E5-F80D-D534-BBBB9A5C042E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69C675-E76A-B148-B99B-7DE182118FEF}"/>
              </a:ext>
            </a:extLst>
          </p:cNvPr>
          <p:cNvSpPr txBox="1">
            <a:spLocks/>
          </p:cNvSpPr>
          <p:nvPr/>
        </p:nvSpPr>
        <p:spPr>
          <a:xfrm>
            <a:off x="1107282" y="1590105"/>
            <a:ext cx="4988718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ACTIVIDADES A REGISTRAR</a:t>
            </a:r>
          </a:p>
        </p:txBody>
      </p:sp>
      <p:sp>
        <p:nvSpPr>
          <p:cNvPr id="3" name="CuadroTexto 7">
            <a:extLst>
              <a:ext uri="{FF2B5EF4-FFF2-40B4-BE49-F238E27FC236}">
                <a16:creationId xmlns:a16="http://schemas.microsoft.com/office/drawing/2014/main" id="{F4867DC3-2F62-4B71-F663-D6B13B104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781" y="2281970"/>
            <a:ext cx="5077619" cy="300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 startAt="8"/>
            </a:pPr>
            <a:r>
              <a:rPr lang="es-ES" altLang="es-PE" sz="1600">
                <a:solidFill>
                  <a:srgbClr val="000000"/>
                </a:solidFill>
              </a:rPr>
              <a:t>BÚSQUEDA ACTIVA COMUNITARIA (BAC)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 startAt="8"/>
            </a:pPr>
            <a:r>
              <a:rPr lang="es-ES" altLang="es-PE" sz="1600">
                <a:solidFill>
                  <a:srgbClr val="000000"/>
                </a:solidFill>
              </a:rPr>
              <a:t>MONITOREO RÁPIDO DE VACUNADOS (MRV)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 startAt="8"/>
            </a:pPr>
            <a:r>
              <a:rPr lang="es-ES" altLang="es-PE" sz="1600">
                <a:solidFill>
                  <a:srgbClr val="000000"/>
                </a:solidFill>
              </a:rPr>
              <a:t>SEGUIMIENTO DE CONTACTO DE CASO NOTIFICADO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 startAt="8"/>
            </a:pPr>
            <a:r>
              <a:rPr lang="es-ES" altLang="es-PE" sz="1600">
                <a:solidFill>
                  <a:srgbClr val="000000"/>
                </a:solidFill>
              </a:rPr>
              <a:t>NOTIFICACIÓN DE BROTES U OTROS EVISAP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 startAt="8"/>
            </a:pPr>
            <a:r>
              <a:rPr lang="es-ES" altLang="es-PE" sz="1600">
                <a:solidFill>
                  <a:srgbClr val="000000"/>
                </a:solidFill>
              </a:rPr>
              <a:t>INVESTIGACIÓN DE BROTES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 startAt="8"/>
            </a:pPr>
            <a:r>
              <a:rPr lang="es-ES" altLang="es-PE" sz="1600">
                <a:solidFill>
                  <a:srgbClr val="000000"/>
                </a:solidFill>
              </a:rPr>
              <a:t>CAPACITACIÓN EN VIGILANCIA EPIDEMIOLÓGICA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 startAt="8"/>
            </a:pPr>
            <a:r>
              <a:rPr lang="es-ES" altLang="es-PE" sz="1600">
                <a:solidFill>
                  <a:srgbClr val="000000"/>
                </a:solidFill>
              </a:rPr>
              <a:t>COORDINACIÓN CON ACTORES SOCIALES PARA EL ANÁLISIS DE SITUACIÓN LOCAL</a:t>
            </a:r>
          </a:p>
        </p:txBody>
      </p:sp>
    </p:spTree>
    <p:extLst>
      <p:ext uri="{BB962C8B-B14F-4D97-AF65-F5344CB8AC3E}">
        <p14:creationId xmlns:p14="http://schemas.microsoft.com/office/powerpoint/2010/main" val="93674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BEF6468-23E5-F80D-D534-BBBB9A5C042E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69C675-E76A-B148-B99B-7DE182118FEF}"/>
              </a:ext>
            </a:extLst>
          </p:cNvPr>
          <p:cNvSpPr txBox="1">
            <a:spLocks/>
          </p:cNvSpPr>
          <p:nvPr/>
        </p:nvSpPr>
        <p:spPr>
          <a:xfrm>
            <a:off x="6362033" y="3180875"/>
            <a:ext cx="5220366" cy="495300"/>
          </a:xfrm>
          <a:prstGeom prst="rect">
            <a:avLst/>
          </a:prstGeom>
          <a:solidFill>
            <a:srgbClr val="0083B8"/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CÓDIGOS APP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DA72910-6FC5-0E1A-AC38-F495239BC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44573"/>
              </p:ext>
            </p:extLst>
          </p:nvPr>
        </p:nvGraphicFramePr>
        <p:xfrm>
          <a:off x="6362034" y="3817171"/>
          <a:ext cx="5220366" cy="2572336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880014">
                  <a:extLst>
                    <a:ext uri="{9D8B030D-6E8A-4147-A177-3AD203B41FA5}">
                      <a16:colId xmlns:a16="http://schemas.microsoft.com/office/drawing/2014/main" val="3033571127"/>
                    </a:ext>
                  </a:extLst>
                </a:gridCol>
                <a:gridCol w="4340352">
                  <a:extLst>
                    <a:ext uri="{9D8B030D-6E8A-4147-A177-3AD203B41FA5}">
                      <a16:colId xmlns:a16="http://schemas.microsoft.com/office/drawing/2014/main" val="2784569565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CÓDIGO</a:t>
                      </a:r>
                    </a:p>
                  </a:txBody>
                  <a:tcPr marL="77702" marR="77702" marT="38851" marB="38851" anchor="ctr">
                    <a:solidFill>
                      <a:srgbClr val="00A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DENOMINACIÓN APP</a:t>
                      </a:r>
                    </a:p>
                  </a:txBody>
                  <a:tcPr marL="77702" marR="77702" marT="38851" marB="38851" anchor="ctr">
                    <a:solidFill>
                      <a:srgbClr val="00A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4966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ES" sz="1600" err="1"/>
                        <a:t>APP93</a:t>
                      </a:r>
                      <a:endParaRPr lang="es-PE" sz="16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/>
                        <a:t>COLEGIOS</a:t>
                      </a:r>
                      <a:endParaRPr lang="es-PE" sz="1600"/>
                    </a:p>
                  </a:txBody>
                  <a:tcPr marL="77702" marR="77702" marT="38851" marB="38851" anchor="ctr"/>
                </a:tc>
                <a:extLst>
                  <a:ext uri="{0D108BD9-81ED-4DB2-BD59-A6C34878D82A}">
                    <a16:rowId xmlns:a16="http://schemas.microsoft.com/office/drawing/2014/main" val="272523255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ES" sz="1600" err="1"/>
                        <a:t>APP100</a:t>
                      </a:r>
                      <a:endParaRPr lang="es-PE" sz="16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/>
                        <a:t>ESTABLECIMIENTO DE SALUD</a:t>
                      </a:r>
                    </a:p>
                  </a:txBody>
                  <a:tcPr marL="77702" marR="77702" marT="38851" marB="38851" anchor="ctr"/>
                </a:tc>
                <a:extLst>
                  <a:ext uri="{0D108BD9-81ED-4DB2-BD59-A6C34878D82A}">
                    <a16:rowId xmlns:a16="http://schemas.microsoft.com/office/drawing/2014/main" val="354627859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err="1"/>
                        <a:t>APP101</a:t>
                      </a:r>
                      <a:endParaRPr lang="es-PE" sz="16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OTRAS ORGANIZACIONES NO MENCIONADAS</a:t>
                      </a:r>
                      <a:endParaRPr lang="es-PE" sz="1600"/>
                    </a:p>
                  </a:txBody>
                  <a:tcPr marL="77702" marR="77702" marT="38851" marB="38851" anchor="ctr"/>
                </a:tc>
                <a:extLst>
                  <a:ext uri="{0D108BD9-81ED-4DB2-BD59-A6C34878D82A}">
                    <a16:rowId xmlns:a16="http://schemas.microsoft.com/office/drawing/2014/main" val="3964194556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ES" sz="1600" err="1"/>
                        <a:t>APP108</a:t>
                      </a:r>
                      <a:endParaRPr lang="es-PE" sz="16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/>
                        <a:t>COMUNIDAD</a:t>
                      </a:r>
                      <a:endParaRPr lang="es-PE" sz="1600"/>
                    </a:p>
                  </a:txBody>
                  <a:tcPr marL="77702" marR="77702" marT="38851" marB="38851" anchor="ctr"/>
                </a:tc>
                <a:extLst>
                  <a:ext uri="{0D108BD9-81ED-4DB2-BD59-A6C34878D82A}">
                    <a16:rowId xmlns:a16="http://schemas.microsoft.com/office/drawing/2014/main" val="43078832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ES" sz="1600" err="1"/>
                        <a:t>APP138</a:t>
                      </a:r>
                      <a:endParaRPr lang="es-PE" sz="16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/>
                        <a:t>AGENTE COMUNITARIO EN SALUD</a:t>
                      </a:r>
                      <a:endParaRPr lang="es-PE" sz="1600"/>
                    </a:p>
                  </a:txBody>
                  <a:tcPr marL="77702" marR="77702" marT="38851" marB="38851" anchor="ctr"/>
                </a:tc>
                <a:extLst>
                  <a:ext uri="{0D108BD9-81ED-4DB2-BD59-A6C34878D82A}">
                    <a16:rowId xmlns:a16="http://schemas.microsoft.com/office/drawing/2014/main" val="376022592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ES" sz="1600" err="1"/>
                        <a:t>APP139</a:t>
                      </a:r>
                      <a:endParaRPr lang="es-PE" sz="16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/>
                        <a:t>ACTIVIDADES EN CENTROS PENITENCIARIOS</a:t>
                      </a:r>
                      <a:endParaRPr lang="es-PE" sz="1600"/>
                    </a:p>
                  </a:txBody>
                  <a:tcPr marL="77702" marR="77702" marT="38851" marB="38851" anchor="ctr"/>
                </a:tc>
                <a:extLst>
                  <a:ext uri="{0D108BD9-81ED-4DB2-BD59-A6C34878D82A}">
                    <a16:rowId xmlns:a16="http://schemas.microsoft.com/office/drawing/2014/main" val="845306404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ES" sz="1600" err="1"/>
                        <a:t>APP150</a:t>
                      </a:r>
                      <a:endParaRPr lang="es-PE" sz="1600"/>
                    </a:p>
                  </a:txBody>
                  <a:tcPr marL="77702" marR="77702" marT="38851" marB="38851" anchor="ctr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ACTIVIDADES CON AUTORIDADES</a:t>
                      </a:r>
                      <a:endParaRPr lang="es-PE" sz="1600"/>
                    </a:p>
                  </a:txBody>
                  <a:tcPr marL="77702" marR="77702" marT="38851" marB="38851" anchor="ctr"/>
                </a:tc>
                <a:extLst>
                  <a:ext uri="{0D108BD9-81ED-4DB2-BD59-A6C34878D82A}">
                    <a16:rowId xmlns:a16="http://schemas.microsoft.com/office/drawing/2014/main" val="3429073908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24B5CBAB-5F94-9F6E-4AD5-376FC1821DE7}"/>
              </a:ext>
            </a:extLst>
          </p:cNvPr>
          <p:cNvSpPr txBox="1">
            <a:spLocks/>
          </p:cNvSpPr>
          <p:nvPr/>
        </p:nvSpPr>
        <p:spPr>
          <a:xfrm>
            <a:off x="1107281" y="1589305"/>
            <a:ext cx="5220366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INSTRUCCIONES GENERALES</a:t>
            </a: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CCBD7C09-802F-89D2-E29F-C97C2D0A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647" y="2667972"/>
            <a:ext cx="5220366" cy="35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925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PE" sz="2000" b="1" dirty="0">
                <a:solidFill>
                  <a:srgbClr val="000000"/>
                </a:solidFill>
              </a:rPr>
              <a:t>Registro Consolidado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3890BE4-517E-2845-E50D-01E0647F8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031657"/>
              </p:ext>
            </p:extLst>
          </p:nvPr>
        </p:nvGraphicFramePr>
        <p:xfrm>
          <a:off x="1107280" y="2960450"/>
          <a:ext cx="4391312" cy="495300"/>
        </p:xfrm>
        <a:graphic>
          <a:graphicData uri="http://schemas.openxmlformats.org/drawingml/2006/table">
            <a:tbl>
              <a:tblPr/>
              <a:tblGrid>
                <a:gridCol w="431147">
                  <a:extLst>
                    <a:ext uri="{9D8B030D-6E8A-4147-A177-3AD203B41FA5}">
                      <a16:colId xmlns:a16="http://schemas.microsoft.com/office/drawing/2014/main" val="291252492"/>
                    </a:ext>
                  </a:extLst>
                </a:gridCol>
                <a:gridCol w="1325377">
                  <a:extLst>
                    <a:ext uri="{9D8B030D-6E8A-4147-A177-3AD203B41FA5}">
                      <a16:colId xmlns:a16="http://schemas.microsoft.com/office/drawing/2014/main" val="1445746268"/>
                    </a:ext>
                  </a:extLst>
                </a:gridCol>
                <a:gridCol w="463084">
                  <a:extLst>
                    <a:ext uri="{9D8B030D-6E8A-4147-A177-3AD203B41FA5}">
                      <a16:colId xmlns:a16="http://schemas.microsoft.com/office/drawing/2014/main" val="3902798862"/>
                    </a:ext>
                  </a:extLst>
                </a:gridCol>
                <a:gridCol w="463084">
                  <a:extLst>
                    <a:ext uri="{9D8B030D-6E8A-4147-A177-3AD203B41FA5}">
                      <a16:colId xmlns:a16="http://schemas.microsoft.com/office/drawing/2014/main" val="194546712"/>
                    </a:ext>
                  </a:extLst>
                </a:gridCol>
                <a:gridCol w="1708620">
                  <a:extLst>
                    <a:ext uri="{9D8B030D-6E8A-4147-A177-3AD203B41FA5}">
                      <a16:colId xmlns:a16="http://schemas.microsoft.com/office/drawing/2014/main" val="4080119057"/>
                    </a:ext>
                  </a:extLst>
                </a:gridCol>
              </a:tblGrid>
              <a:tr h="17183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NOMBRE DEL RESPONSABLE DE LA ATENCIÓN</a:t>
                      </a:r>
                      <a:endParaRPr lang="es-PE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2670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DNI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71368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8CA09D4-EF83-D1CE-B2F8-03FFE7E25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62511"/>
              </p:ext>
            </p:extLst>
          </p:nvPr>
        </p:nvGraphicFramePr>
        <p:xfrm>
          <a:off x="1107280" y="2379405"/>
          <a:ext cx="5220367" cy="466725"/>
        </p:xfrm>
        <a:graphic>
          <a:graphicData uri="http://schemas.openxmlformats.org/drawingml/2006/table">
            <a:tbl>
              <a:tblPr/>
              <a:tblGrid>
                <a:gridCol w="417139">
                  <a:extLst>
                    <a:ext uri="{9D8B030D-6E8A-4147-A177-3AD203B41FA5}">
                      <a16:colId xmlns:a16="http://schemas.microsoft.com/office/drawing/2014/main" val="570793349"/>
                    </a:ext>
                  </a:extLst>
                </a:gridCol>
                <a:gridCol w="1205408">
                  <a:extLst>
                    <a:ext uri="{9D8B030D-6E8A-4147-A177-3AD203B41FA5}">
                      <a16:colId xmlns:a16="http://schemas.microsoft.com/office/drawing/2014/main" val="2546459424"/>
                    </a:ext>
                  </a:extLst>
                </a:gridCol>
                <a:gridCol w="469281">
                  <a:extLst>
                    <a:ext uri="{9D8B030D-6E8A-4147-A177-3AD203B41FA5}">
                      <a16:colId xmlns:a16="http://schemas.microsoft.com/office/drawing/2014/main" val="227981428"/>
                    </a:ext>
                  </a:extLst>
                </a:gridCol>
                <a:gridCol w="331257">
                  <a:extLst>
                    <a:ext uri="{9D8B030D-6E8A-4147-A177-3AD203B41FA5}">
                      <a16:colId xmlns:a16="http://schemas.microsoft.com/office/drawing/2014/main" val="1977178560"/>
                    </a:ext>
                  </a:extLst>
                </a:gridCol>
                <a:gridCol w="331257">
                  <a:extLst>
                    <a:ext uri="{9D8B030D-6E8A-4147-A177-3AD203B41FA5}">
                      <a16:colId xmlns:a16="http://schemas.microsoft.com/office/drawing/2014/main" val="2728749658"/>
                    </a:ext>
                  </a:extLst>
                </a:gridCol>
                <a:gridCol w="331257">
                  <a:extLst>
                    <a:ext uri="{9D8B030D-6E8A-4147-A177-3AD203B41FA5}">
                      <a16:colId xmlns:a16="http://schemas.microsoft.com/office/drawing/2014/main" val="1349559312"/>
                    </a:ext>
                  </a:extLst>
                </a:gridCol>
                <a:gridCol w="331257">
                  <a:extLst>
                    <a:ext uri="{9D8B030D-6E8A-4147-A177-3AD203B41FA5}">
                      <a16:colId xmlns:a16="http://schemas.microsoft.com/office/drawing/2014/main" val="2829785957"/>
                    </a:ext>
                  </a:extLst>
                </a:gridCol>
                <a:gridCol w="340459">
                  <a:extLst>
                    <a:ext uri="{9D8B030D-6E8A-4147-A177-3AD203B41FA5}">
                      <a16:colId xmlns:a16="http://schemas.microsoft.com/office/drawing/2014/main" val="4265888308"/>
                    </a:ext>
                  </a:extLst>
                </a:gridCol>
                <a:gridCol w="248443">
                  <a:extLst>
                    <a:ext uri="{9D8B030D-6E8A-4147-A177-3AD203B41FA5}">
                      <a16:colId xmlns:a16="http://schemas.microsoft.com/office/drawing/2014/main" val="3985433557"/>
                    </a:ext>
                  </a:extLst>
                </a:gridCol>
                <a:gridCol w="322055">
                  <a:extLst>
                    <a:ext uri="{9D8B030D-6E8A-4147-A177-3AD203B41FA5}">
                      <a16:colId xmlns:a16="http://schemas.microsoft.com/office/drawing/2014/main" val="3789858747"/>
                    </a:ext>
                  </a:extLst>
                </a:gridCol>
                <a:gridCol w="340459">
                  <a:extLst>
                    <a:ext uri="{9D8B030D-6E8A-4147-A177-3AD203B41FA5}">
                      <a16:colId xmlns:a16="http://schemas.microsoft.com/office/drawing/2014/main" val="3490201629"/>
                    </a:ext>
                  </a:extLst>
                </a:gridCol>
                <a:gridCol w="552095">
                  <a:extLst>
                    <a:ext uri="{9D8B030D-6E8A-4147-A177-3AD203B41FA5}">
                      <a16:colId xmlns:a16="http://schemas.microsoft.com/office/drawing/2014/main" val="234043673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AÑO</a:t>
                      </a:r>
                      <a:endParaRPr lang="es-PE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          NOMBRE DE ESTABLECIMIENTO DE SALUD (IPRESS)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026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endParaRPr lang="es-PE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96198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58A89793-F1A8-3291-3A8F-1B2D653F37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56" t="41501" r="62500" b="24444"/>
          <a:stretch/>
        </p:blipFill>
        <p:spPr>
          <a:xfrm>
            <a:off x="2507995" y="3556399"/>
            <a:ext cx="1589881" cy="309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04053C-A8D6-5763-83B2-879DA347DF46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7CA1197-0CC0-0A7C-F9FD-ED3A015DC50B}"/>
              </a:ext>
            </a:extLst>
          </p:cNvPr>
          <p:cNvSpPr txBox="1">
            <a:spLocks/>
          </p:cNvSpPr>
          <p:nvPr/>
        </p:nvSpPr>
        <p:spPr>
          <a:xfrm>
            <a:off x="1107281" y="1589305"/>
            <a:ext cx="4988719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INSTRUCCIONES GENERALES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E33FBEE-D9F9-BD6D-42E0-162C1F1DE90D}"/>
              </a:ext>
            </a:extLst>
          </p:cNvPr>
          <p:cNvSpPr txBox="1"/>
          <p:nvPr/>
        </p:nvSpPr>
        <p:spPr>
          <a:xfrm>
            <a:off x="1107281" y="5035288"/>
            <a:ext cx="4988719" cy="58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ts val="1925"/>
              </a:lnSpc>
              <a:buFont typeface="Arial" panose="020B0604020202020204" pitchFamily="34" charset="0"/>
              <a:buNone/>
              <a:defRPr sz="2000" b="1">
                <a:solidFill>
                  <a:srgbClr val="000000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es-ES"/>
              <a:t>Diagnóstico motivo de consulta y/o actividad de salud</a:t>
            </a:r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E7607D3-3668-CAC9-081F-AED5FD4C7E6A}"/>
              </a:ext>
            </a:extLst>
          </p:cNvPr>
          <p:cNvSpPr/>
          <p:nvPr/>
        </p:nvSpPr>
        <p:spPr>
          <a:xfrm>
            <a:off x="1468041" y="5667688"/>
            <a:ext cx="4267201" cy="67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Registro de las actividades realizadas</a:t>
            </a:r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2F1C32-B8EC-92B1-4591-9883F78EE1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458" t="42014" r="21094" b="26111"/>
          <a:stretch/>
        </p:blipFill>
        <p:spPr>
          <a:xfrm>
            <a:off x="6096000" y="2280370"/>
            <a:ext cx="3952518" cy="4061535"/>
          </a:xfrm>
          <a:prstGeom prst="rect">
            <a:avLst/>
          </a:prstGeom>
        </p:spPr>
      </p:pic>
      <p:sp>
        <p:nvSpPr>
          <p:cNvPr id="4102" name="CuadroTexto 7">
            <a:extLst>
              <a:ext uri="{FF2B5EF4-FFF2-40B4-BE49-F238E27FC236}">
                <a16:creationId xmlns:a16="http://schemas.microsoft.com/office/drawing/2014/main" id="{89EFD39A-7344-164A-2BAC-321D34C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238" y="1589305"/>
            <a:ext cx="2194792" cy="58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925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PE" sz="2000" b="1" dirty="0">
                <a:solidFill>
                  <a:srgbClr val="000000"/>
                </a:solidFill>
              </a:rPr>
              <a:t>Tipo de diagnóstico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DCFB3F-4EE3-B3A5-0642-AFD53797A9E1}"/>
              </a:ext>
            </a:extLst>
          </p:cNvPr>
          <p:cNvSpPr/>
          <p:nvPr/>
        </p:nvSpPr>
        <p:spPr>
          <a:xfrm>
            <a:off x="9693238" y="2175748"/>
            <a:ext cx="2194791" cy="495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Definitivo (D)</a:t>
            </a:r>
            <a:endParaRPr lang="es-P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BEF6468-23E5-F80D-D534-BBBB9A5C042E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69C675-E76A-B148-B99B-7DE182118FEF}"/>
              </a:ext>
            </a:extLst>
          </p:cNvPr>
          <p:cNvSpPr txBox="1">
            <a:spLocks/>
          </p:cNvSpPr>
          <p:nvPr/>
        </p:nvSpPr>
        <p:spPr>
          <a:xfrm>
            <a:off x="1107282" y="1590105"/>
            <a:ext cx="4988718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CÓDIGOS CPMS UTILIZADOS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47FB400-725C-34C6-4922-F1D7D2E2C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31001"/>
              </p:ext>
            </p:extLst>
          </p:nvPr>
        </p:nvGraphicFramePr>
        <p:xfrm>
          <a:off x="1107280" y="2200528"/>
          <a:ext cx="4988718" cy="283464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035845">
                  <a:extLst>
                    <a:ext uri="{9D8B030D-6E8A-4147-A177-3AD203B41FA5}">
                      <a16:colId xmlns:a16="http://schemas.microsoft.com/office/drawing/2014/main" val="1306885099"/>
                    </a:ext>
                  </a:extLst>
                </a:gridCol>
                <a:gridCol w="3952873">
                  <a:extLst>
                    <a:ext uri="{9D8B030D-6E8A-4147-A177-3AD203B41FA5}">
                      <a16:colId xmlns:a16="http://schemas.microsoft.com/office/drawing/2014/main" val="1193621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Código</a:t>
                      </a:r>
                    </a:p>
                  </a:txBody>
                  <a:tcPr anchor="ctr">
                    <a:solidFill>
                      <a:srgbClr val="00A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/>
                        <a:t>Denominación</a:t>
                      </a:r>
                    </a:p>
                  </a:txBody>
                  <a:tcPr anchor="ctr">
                    <a:solidFill>
                      <a:srgbClr val="00A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27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C0041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Vigilancia epidemiológica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340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C0061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Vigilancia de los servicios de salud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3835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99199.10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Seguimiento de contacto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558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 err="1"/>
                        <a:t>C0081</a:t>
                      </a:r>
                      <a:endParaRPr lang="es-PE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Investigación de brotes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2552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C0009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Sesión educativa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C0071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Análisis de la situación de salud; identificación de necesidades de salud de la población con participación de la comunidad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4790462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5FEF328-16BD-7111-6FBC-E11155917A4F}"/>
              </a:ext>
            </a:extLst>
          </p:cNvPr>
          <p:cNvSpPr txBox="1"/>
          <p:nvPr/>
        </p:nvSpPr>
        <p:spPr>
          <a:xfrm>
            <a:off x="1107280" y="5048175"/>
            <a:ext cx="4988718" cy="50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/>
              <a:t>Listado de Procedimientos Médicos y Sanitarios del Salud del Documento Técnico "Catálogo de Procedimientos Médicos y Sanitarios del Sector Salud", aprobado por Resolución Ministerial N° 550-2023-MINSA</a:t>
            </a:r>
            <a:endParaRPr lang="es-PE" sz="9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6B0FEEE-AF95-4C6A-2CDE-32DD66FC5C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906" t="42361" r="9363" b="26390"/>
          <a:stretch/>
        </p:blipFill>
        <p:spPr>
          <a:xfrm>
            <a:off x="7239000" y="1710755"/>
            <a:ext cx="2381250" cy="35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17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BEF6468-23E5-F80D-D534-BBBB9A5C042E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69C675-E76A-B148-B99B-7DE182118FEF}"/>
              </a:ext>
            </a:extLst>
          </p:cNvPr>
          <p:cNvSpPr txBox="1">
            <a:spLocks/>
          </p:cNvSpPr>
          <p:nvPr/>
        </p:nvSpPr>
        <p:spPr>
          <a:xfrm>
            <a:off x="1107282" y="1590105"/>
            <a:ext cx="4988718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CÓDIGOS CPMS UTILIZADOS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47FB400-725C-34C6-4922-F1D7D2E2C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630940"/>
              </p:ext>
            </p:extLst>
          </p:nvPr>
        </p:nvGraphicFramePr>
        <p:xfrm>
          <a:off x="1107281" y="2651761"/>
          <a:ext cx="4988718" cy="67056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167833">
                  <a:extLst>
                    <a:ext uri="{9D8B030D-6E8A-4147-A177-3AD203B41FA5}">
                      <a16:colId xmlns:a16="http://schemas.microsoft.com/office/drawing/2014/main" val="1306885099"/>
                    </a:ext>
                  </a:extLst>
                </a:gridCol>
                <a:gridCol w="3820885">
                  <a:extLst>
                    <a:ext uri="{9D8B030D-6E8A-4147-A177-3AD203B41FA5}">
                      <a16:colId xmlns:a16="http://schemas.microsoft.com/office/drawing/2014/main" val="1193621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Código</a:t>
                      </a:r>
                    </a:p>
                  </a:txBody>
                  <a:tcPr anchor="ctr">
                    <a:solidFill>
                      <a:srgbClr val="00A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/>
                        <a:t>Denominación</a:t>
                      </a:r>
                    </a:p>
                  </a:txBody>
                  <a:tcPr anchor="ctr">
                    <a:solidFill>
                      <a:srgbClr val="00A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27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C0041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/>
                        <a:t>Vigilancia epidemiológica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340953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AF92C5C1-DE00-CB8A-2522-7AB5962D3C9E}"/>
              </a:ext>
            </a:extLst>
          </p:cNvPr>
          <p:cNvSpPr txBox="1">
            <a:spLocks/>
          </p:cNvSpPr>
          <p:nvPr/>
        </p:nvSpPr>
        <p:spPr>
          <a:xfrm>
            <a:off x="6593681" y="1590105"/>
            <a:ext cx="4988719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LISTADO DE CÓDIGOS LAB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BCEA6F0-03D5-1227-DBEC-B547C7417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178945"/>
              </p:ext>
            </p:extLst>
          </p:nvPr>
        </p:nvGraphicFramePr>
        <p:xfrm>
          <a:off x="6593681" y="2198401"/>
          <a:ext cx="4988719" cy="160771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961005">
                  <a:extLst>
                    <a:ext uri="{9D8B030D-6E8A-4147-A177-3AD203B41FA5}">
                      <a16:colId xmlns:a16="http://schemas.microsoft.com/office/drawing/2014/main" val="3033571127"/>
                    </a:ext>
                  </a:extLst>
                </a:gridCol>
                <a:gridCol w="4027714">
                  <a:extLst>
                    <a:ext uri="{9D8B030D-6E8A-4147-A177-3AD203B41FA5}">
                      <a16:colId xmlns:a16="http://schemas.microsoft.com/office/drawing/2014/main" val="2784569565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CÓDIGO</a:t>
                      </a:r>
                    </a:p>
                  </a:txBody>
                  <a:tcPr marL="77702" marR="77702" marT="38851" marB="38851" anchor="ctr">
                    <a:solidFill>
                      <a:srgbClr val="00A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DENOMINACIÓN</a:t>
                      </a:r>
                    </a:p>
                  </a:txBody>
                  <a:tcPr marL="77702" marR="77702" marT="38851" marB="38851" anchor="ctr">
                    <a:solidFill>
                      <a:srgbClr val="00A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4966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454</a:t>
                      </a:r>
                    </a:p>
                  </a:txBody>
                  <a:tcPr marL="77702" marR="77702" marT="38851" marB="3885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Seguimiento de caso</a:t>
                      </a:r>
                    </a:p>
                  </a:txBody>
                  <a:tcPr marL="77702" marR="77702" marT="38851" marB="3885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23255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455</a:t>
                      </a:r>
                    </a:p>
                  </a:txBody>
                  <a:tcPr marL="77702" marR="77702" marT="38851" marB="3885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Investigación en comunidad</a:t>
                      </a:r>
                    </a:p>
                  </a:txBody>
                  <a:tcPr marL="77702" marR="77702" marT="38851" marB="3885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402835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456</a:t>
                      </a:r>
                    </a:p>
                  </a:txBody>
                  <a:tcPr marL="77702" marR="77702" marT="38851" marB="3885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Búsqueda activa comunitaria</a:t>
                      </a:r>
                    </a:p>
                  </a:txBody>
                  <a:tcPr marL="77702" marR="77702" marT="38851" marB="3885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19299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457</a:t>
                      </a:r>
                    </a:p>
                  </a:txBody>
                  <a:tcPr marL="77702" marR="77702" marT="38851" marB="3885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Monitoreo Rápido de Vacunados (MRV)</a:t>
                      </a:r>
                    </a:p>
                  </a:txBody>
                  <a:tcPr marL="77702" marR="77702" marT="38851" marB="3885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278593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532169E-1E88-BFD4-5E71-548907681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537321"/>
              </p:ext>
            </p:extLst>
          </p:nvPr>
        </p:nvGraphicFramePr>
        <p:xfrm>
          <a:off x="1066801" y="4729052"/>
          <a:ext cx="4988718" cy="67056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167833">
                  <a:extLst>
                    <a:ext uri="{9D8B030D-6E8A-4147-A177-3AD203B41FA5}">
                      <a16:colId xmlns:a16="http://schemas.microsoft.com/office/drawing/2014/main" val="1306885099"/>
                    </a:ext>
                  </a:extLst>
                </a:gridCol>
                <a:gridCol w="3820885">
                  <a:extLst>
                    <a:ext uri="{9D8B030D-6E8A-4147-A177-3AD203B41FA5}">
                      <a16:colId xmlns:a16="http://schemas.microsoft.com/office/drawing/2014/main" val="1193621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Código</a:t>
                      </a:r>
                    </a:p>
                  </a:txBody>
                  <a:tcPr anchor="ctr">
                    <a:solidFill>
                      <a:srgbClr val="00A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Denominación</a:t>
                      </a:r>
                    </a:p>
                  </a:txBody>
                  <a:tcPr anchor="ctr">
                    <a:solidFill>
                      <a:srgbClr val="00A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27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C0061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Vigilancia de los servicios de salud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83587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E926E8CE-9138-F1A2-EA12-895021C77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79448"/>
              </p:ext>
            </p:extLst>
          </p:nvPr>
        </p:nvGraphicFramePr>
        <p:xfrm>
          <a:off x="6593681" y="3986913"/>
          <a:ext cx="4988719" cy="1929252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961005">
                  <a:extLst>
                    <a:ext uri="{9D8B030D-6E8A-4147-A177-3AD203B41FA5}">
                      <a16:colId xmlns:a16="http://schemas.microsoft.com/office/drawing/2014/main" val="3033571127"/>
                    </a:ext>
                  </a:extLst>
                </a:gridCol>
                <a:gridCol w="4027714">
                  <a:extLst>
                    <a:ext uri="{9D8B030D-6E8A-4147-A177-3AD203B41FA5}">
                      <a16:colId xmlns:a16="http://schemas.microsoft.com/office/drawing/2014/main" val="2784569565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CÓDIGO</a:t>
                      </a:r>
                    </a:p>
                  </a:txBody>
                  <a:tcPr marL="77702" marR="77702" marT="38851" marB="38851" anchor="ctr">
                    <a:solidFill>
                      <a:srgbClr val="00A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DENOMINACIÓN</a:t>
                      </a:r>
                    </a:p>
                  </a:txBody>
                  <a:tcPr marL="77702" marR="77702" marT="38851" marB="38851" anchor="ctr">
                    <a:solidFill>
                      <a:srgbClr val="00A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4966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458</a:t>
                      </a:r>
                    </a:p>
                  </a:txBody>
                  <a:tcPr marL="77702" marR="77702" marT="38851" marB="388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Notificación de caso</a:t>
                      </a:r>
                    </a:p>
                  </a:txBody>
                  <a:tcPr marL="77702" marR="77702" marT="38851" marB="388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94556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459</a:t>
                      </a:r>
                    </a:p>
                  </a:txBody>
                  <a:tcPr marL="77702" marR="77702" marT="38851" marB="388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Investigación de caso</a:t>
                      </a:r>
                    </a:p>
                  </a:txBody>
                  <a:tcPr marL="77702" marR="77702" marT="38851" marB="388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8832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460</a:t>
                      </a:r>
                    </a:p>
                  </a:txBody>
                  <a:tcPr marL="77702" marR="77702" marT="38851" marB="388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Vigilancia Activa</a:t>
                      </a:r>
                    </a:p>
                  </a:txBody>
                  <a:tcPr marL="77702" marR="77702" marT="38851" marB="388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22592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461</a:t>
                      </a:r>
                    </a:p>
                  </a:txBody>
                  <a:tcPr marL="77702" marR="77702" marT="38851" marB="388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Búsqueda activa Institucional</a:t>
                      </a:r>
                    </a:p>
                  </a:txBody>
                  <a:tcPr marL="77702" marR="77702" marT="38851" marB="388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06404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462</a:t>
                      </a:r>
                    </a:p>
                  </a:txBody>
                  <a:tcPr marL="77702" marR="77702" marT="38851" marB="388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Interconsulta epidemiológica</a:t>
                      </a:r>
                    </a:p>
                  </a:txBody>
                  <a:tcPr marL="77702" marR="77702" marT="38851" marB="3885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73908"/>
                  </a:ext>
                </a:extLst>
              </a:tr>
            </a:tbl>
          </a:graphicData>
        </a:graphic>
      </p:graphicFrame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BEC6746-F7A7-1D21-B4B4-A61CFA8813F7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6095999" y="2715491"/>
            <a:ext cx="497682" cy="27155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6ACB8F5-4C9C-2357-8A97-7122000191AD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6095999" y="2987041"/>
            <a:ext cx="497682" cy="15215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2B6B282-0841-5E26-E78C-89AD2C75796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095999" y="2987041"/>
            <a:ext cx="497682" cy="375284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526AE9C-4639-6CCF-33BC-1E5677D61ED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095999" y="2987041"/>
            <a:ext cx="497682" cy="670559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CCC489A-6924-6AB7-07FC-B9286D64FAA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055519" y="4556142"/>
            <a:ext cx="538958" cy="50819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36C818E-1151-4C6A-FA85-A826D403C3E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055519" y="4842907"/>
            <a:ext cx="538958" cy="221425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C1D0284-9D80-2681-7D75-BB86E6E3FE3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055519" y="5064332"/>
            <a:ext cx="538958" cy="138644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EE30820-3CA0-6220-6235-E033DC09071A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055519" y="5064332"/>
            <a:ext cx="538958" cy="433919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A876A405-685E-F2A8-1EBD-4B27056701B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055519" y="5064332"/>
            <a:ext cx="538958" cy="785023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1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>
            <a:extLst>
              <a:ext uri="{FF2B5EF4-FFF2-40B4-BE49-F238E27FC236}">
                <a16:creationId xmlns:a16="http://schemas.microsoft.com/office/drawing/2014/main" id="{9B892180-782F-BEC6-3B24-A8708830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CAE025-5FCA-11AB-540E-DA100DC723CB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BEF6468-23E5-F80D-D534-BBBB9A5C042E}"/>
              </a:ext>
            </a:extLst>
          </p:cNvPr>
          <p:cNvSpPr txBox="1">
            <a:spLocks/>
          </p:cNvSpPr>
          <p:nvPr/>
        </p:nvSpPr>
        <p:spPr>
          <a:xfrm>
            <a:off x="1107281" y="898240"/>
            <a:ext cx="10475119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ES" altLang="es-PE" sz="2000" b="1">
                <a:solidFill>
                  <a:schemeClr val="bg1"/>
                </a:solidFill>
                <a:latin typeface="+mn-lt"/>
              </a:rPr>
              <a:t>INSTRUCCIONES PARA EL REGISTRO Y CODIFICACIÓN</a:t>
            </a:r>
          </a:p>
        </p:txBody>
      </p:sp>
      <p:pic>
        <p:nvPicPr>
          <p:cNvPr id="4104" name="Imagen 3">
            <a:extLst>
              <a:ext uri="{FF2B5EF4-FFF2-40B4-BE49-F238E27FC236}">
                <a16:creationId xmlns:a16="http://schemas.microsoft.com/office/drawing/2014/main" id="{CB88F737-6D8B-2AC4-32A7-0964B8D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7313"/>
            <a:ext cx="11477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n 1" descr="Texto&#10;&#10;Descripción generada automáticamente">
            <a:extLst>
              <a:ext uri="{FF2B5EF4-FFF2-40B4-BE49-F238E27FC236}">
                <a16:creationId xmlns:a16="http://schemas.microsoft.com/office/drawing/2014/main" id="{EAD35634-D3C4-2835-3499-0F736314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87313"/>
            <a:ext cx="9318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69C675-E76A-B148-B99B-7DE182118FEF}"/>
              </a:ext>
            </a:extLst>
          </p:cNvPr>
          <p:cNvSpPr txBox="1">
            <a:spLocks/>
          </p:cNvSpPr>
          <p:nvPr/>
        </p:nvSpPr>
        <p:spPr>
          <a:xfrm>
            <a:off x="1107282" y="1590105"/>
            <a:ext cx="4988718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CÓDIGOS CPMS UTILIZADOS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47FB400-725C-34C6-4922-F1D7D2E2C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966455"/>
              </p:ext>
            </p:extLst>
          </p:nvPr>
        </p:nvGraphicFramePr>
        <p:xfrm>
          <a:off x="1107281" y="2200528"/>
          <a:ext cx="4988718" cy="67056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167833">
                  <a:extLst>
                    <a:ext uri="{9D8B030D-6E8A-4147-A177-3AD203B41FA5}">
                      <a16:colId xmlns:a16="http://schemas.microsoft.com/office/drawing/2014/main" val="1306885099"/>
                    </a:ext>
                  </a:extLst>
                </a:gridCol>
                <a:gridCol w="3820885">
                  <a:extLst>
                    <a:ext uri="{9D8B030D-6E8A-4147-A177-3AD203B41FA5}">
                      <a16:colId xmlns:a16="http://schemas.microsoft.com/office/drawing/2014/main" val="1193621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Código</a:t>
                      </a:r>
                    </a:p>
                  </a:txBody>
                  <a:tcPr anchor="ctr">
                    <a:solidFill>
                      <a:srgbClr val="00A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Denominación</a:t>
                      </a:r>
                    </a:p>
                  </a:txBody>
                  <a:tcPr anchor="ctr">
                    <a:solidFill>
                      <a:srgbClr val="00A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27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99199.10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Seguimiento de contacto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58805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AF92C5C1-DE00-CB8A-2522-7AB5962D3C9E}"/>
              </a:ext>
            </a:extLst>
          </p:cNvPr>
          <p:cNvSpPr txBox="1">
            <a:spLocks/>
          </p:cNvSpPr>
          <p:nvPr/>
        </p:nvSpPr>
        <p:spPr>
          <a:xfrm>
            <a:off x="6593681" y="1590105"/>
            <a:ext cx="4988719" cy="495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ES" altLang="es-PE" sz="1800" b="1">
                <a:solidFill>
                  <a:schemeClr val="bg1"/>
                </a:solidFill>
                <a:latin typeface="+mn-lt"/>
              </a:rPr>
              <a:t>LISTADO DE CÓDIGOS LAB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BCEA6F0-03D5-1227-DBEC-B547C7417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97287"/>
              </p:ext>
            </p:extLst>
          </p:nvPr>
        </p:nvGraphicFramePr>
        <p:xfrm>
          <a:off x="6593679" y="2244049"/>
          <a:ext cx="4988719" cy="643084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961005">
                  <a:extLst>
                    <a:ext uri="{9D8B030D-6E8A-4147-A177-3AD203B41FA5}">
                      <a16:colId xmlns:a16="http://schemas.microsoft.com/office/drawing/2014/main" val="3033571127"/>
                    </a:ext>
                  </a:extLst>
                </a:gridCol>
                <a:gridCol w="4027714">
                  <a:extLst>
                    <a:ext uri="{9D8B030D-6E8A-4147-A177-3AD203B41FA5}">
                      <a16:colId xmlns:a16="http://schemas.microsoft.com/office/drawing/2014/main" val="2784569565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CÓDIGO</a:t>
                      </a:r>
                    </a:p>
                  </a:txBody>
                  <a:tcPr marL="77702" marR="77702" marT="38851" marB="38851" anchor="ctr">
                    <a:solidFill>
                      <a:srgbClr val="00A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DENOMINACIÓN</a:t>
                      </a:r>
                    </a:p>
                  </a:txBody>
                  <a:tcPr marL="77702" marR="77702" marT="38851" marB="38851" anchor="ctr">
                    <a:solidFill>
                      <a:srgbClr val="00A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4966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463</a:t>
                      </a:r>
                    </a:p>
                  </a:txBody>
                  <a:tcPr marL="77702" marR="77702" marT="38851" marB="3885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/>
                        <a:t>Seguimiento epidemiológico</a:t>
                      </a:r>
                    </a:p>
                  </a:txBody>
                  <a:tcPr marL="77702" marR="77702" marT="38851" marB="3885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8988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3E5CE96-8919-36FF-7E27-1FD8CF181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1664"/>
              </p:ext>
            </p:extLst>
          </p:nvPr>
        </p:nvGraphicFramePr>
        <p:xfrm>
          <a:off x="1107279" y="3061818"/>
          <a:ext cx="4988718" cy="67056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167833">
                  <a:extLst>
                    <a:ext uri="{9D8B030D-6E8A-4147-A177-3AD203B41FA5}">
                      <a16:colId xmlns:a16="http://schemas.microsoft.com/office/drawing/2014/main" val="1306885099"/>
                    </a:ext>
                  </a:extLst>
                </a:gridCol>
                <a:gridCol w="3820885">
                  <a:extLst>
                    <a:ext uri="{9D8B030D-6E8A-4147-A177-3AD203B41FA5}">
                      <a16:colId xmlns:a16="http://schemas.microsoft.com/office/drawing/2014/main" val="1193621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Código</a:t>
                      </a:r>
                    </a:p>
                  </a:txBody>
                  <a:tcPr anchor="ctr">
                    <a:solidFill>
                      <a:srgbClr val="00A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Denominación</a:t>
                      </a:r>
                    </a:p>
                  </a:txBody>
                  <a:tcPr anchor="ctr">
                    <a:solidFill>
                      <a:srgbClr val="00A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27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C0081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/>
                        <a:t>Investigación de brotes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552428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4D49176-A54F-F6AD-A608-831B93471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4488"/>
              </p:ext>
            </p:extLst>
          </p:nvPr>
        </p:nvGraphicFramePr>
        <p:xfrm>
          <a:off x="6593681" y="2984084"/>
          <a:ext cx="4988719" cy="964626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961005">
                  <a:extLst>
                    <a:ext uri="{9D8B030D-6E8A-4147-A177-3AD203B41FA5}">
                      <a16:colId xmlns:a16="http://schemas.microsoft.com/office/drawing/2014/main" val="3033571127"/>
                    </a:ext>
                  </a:extLst>
                </a:gridCol>
                <a:gridCol w="4027714">
                  <a:extLst>
                    <a:ext uri="{9D8B030D-6E8A-4147-A177-3AD203B41FA5}">
                      <a16:colId xmlns:a16="http://schemas.microsoft.com/office/drawing/2014/main" val="2784569565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CÓDIGO</a:t>
                      </a:r>
                    </a:p>
                  </a:txBody>
                  <a:tcPr marL="77702" marR="77702" marT="38851" marB="38851" anchor="ctr">
                    <a:solidFill>
                      <a:srgbClr val="00A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DENOMINACIÓN</a:t>
                      </a:r>
                    </a:p>
                  </a:txBody>
                  <a:tcPr marL="77702" marR="77702" marT="38851" marB="38851" anchor="ctr">
                    <a:solidFill>
                      <a:srgbClr val="00A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4966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464</a:t>
                      </a:r>
                    </a:p>
                  </a:txBody>
                  <a:tcPr marL="77702" marR="77702" marT="38851" marB="388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Notificación de brote</a:t>
                      </a:r>
                    </a:p>
                  </a:txBody>
                  <a:tcPr marL="77702" marR="77702" marT="38851" marB="388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44066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465</a:t>
                      </a:r>
                    </a:p>
                  </a:txBody>
                  <a:tcPr marL="77702" marR="77702" marT="38851" marB="388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Investigación de brote</a:t>
                      </a:r>
                    </a:p>
                  </a:txBody>
                  <a:tcPr marL="77702" marR="77702" marT="38851" marB="388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3406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CDDF9122-C136-2779-08F1-FE0CDAFBF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48261"/>
              </p:ext>
            </p:extLst>
          </p:nvPr>
        </p:nvGraphicFramePr>
        <p:xfrm>
          <a:off x="1107279" y="4091309"/>
          <a:ext cx="4988718" cy="67056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167833">
                  <a:extLst>
                    <a:ext uri="{9D8B030D-6E8A-4147-A177-3AD203B41FA5}">
                      <a16:colId xmlns:a16="http://schemas.microsoft.com/office/drawing/2014/main" val="1306885099"/>
                    </a:ext>
                  </a:extLst>
                </a:gridCol>
                <a:gridCol w="3820885">
                  <a:extLst>
                    <a:ext uri="{9D8B030D-6E8A-4147-A177-3AD203B41FA5}">
                      <a16:colId xmlns:a16="http://schemas.microsoft.com/office/drawing/2014/main" val="1193621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Código</a:t>
                      </a:r>
                    </a:p>
                  </a:txBody>
                  <a:tcPr anchor="ctr">
                    <a:solidFill>
                      <a:srgbClr val="00A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Denominación</a:t>
                      </a:r>
                    </a:p>
                  </a:txBody>
                  <a:tcPr anchor="ctr">
                    <a:solidFill>
                      <a:srgbClr val="00A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27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C0009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Sesión educativa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347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B17B0C1D-0B7F-1183-B038-56D01A65A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305758"/>
              </p:ext>
            </p:extLst>
          </p:nvPr>
        </p:nvGraphicFramePr>
        <p:xfrm>
          <a:off x="6593679" y="4089182"/>
          <a:ext cx="4988719" cy="643084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961005">
                  <a:extLst>
                    <a:ext uri="{9D8B030D-6E8A-4147-A177-3AD203B41FA5}">
                      <a16:colId xmlns:a16="http://schemas.microsoft.com/office/drawing/2014/main" val="3033571127"/>
                    </a:ext>
                  </a:extLst>
                </a:gridCol>
                <a:gridCol w="4027714">
                  <a:extLst>
                    <a:ext uri="{9D8B030D-6E8A-4147-A177-3AD203B41FA5}">
                      <a16:colId xmlns:a16="http://schemas.microsoft.com/office/drawing/2014/main" val="2784569565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CÓDIGO</a:t>
                      </a:r>
                    </a:p>
                  </a:txBody>
                  <a:tcPr marL="77702" marR="77702" marT="38851" marB="38851" anchor="ctr">
                    <a:solidFill>
                      <a:srgbClr val="00A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DENOMINACIÓN</a:t>
                      </a:r>
                    </a:p>
                  </a:txBody>
                  <a:tcPr marL="77702" marR="77702" marT="38851" marB="38851" anchor="ctr">
                    <a:solidFill>
                      <a:srgbClr val="00A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4966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467</a:t>
                      </a:r>
                    </a:p>
                  </a:txBody>
                  <a:tcPr marL="77702" marR="77702" marT="38851" marB="38851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Capacitación en vigilancia epidemiológica</a:t>
                      </a:r>
                    </a:p>
                  </a:txBody>
                  <a:tcPr marL="77702" marR="77702" marT="38851" marB="38851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2166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AC94DB9D-3A46-40A6-CF13-1EE3E20B1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366318"/>
              </p:ext>
            </p:extLst>
          </p:nvPr>
        </p:nvGraphicFramePr>
        <p:xfrm>
          <a:off x="1107279" y="4952460"/>
          <a:ext cx="4988718" cy="140208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167833">
                  <a:extLst>
                    <a:ext uri="{9D8B030D-6E8A-4147-A177-3AD203B41FA5}">
                      <a16:colId xmlns:a16="http://schemas.microsoft.com/office/drawing/2014/main" val="1306885099"/>
                    </a:ext>
                  </a:extLst>
                </a:gridCol>
                <a:gridCol w="3820885">
                  <a:extLst>
                    <a:ext uri="{9D8B030D-6E8A-4147-A177-3AD203B41FA5}">
                      <a16:colId xmlns:a16="http://schemas.microsoft.com/office/drawing/2014/main" val="1193621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Código</a:t>
                      </a:r>
                    </a:p>
                  </a:txBody>
                  <a:tcPr anchor="ctr">
                    <a:solidFill>
                      <a:srgbClr val="00A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/>
                        <a:t>Denominación</a:t>
                      </a:r>
                    </a:p>
                  </a:txBody>
                  <a:tcPr anchor="ctr">
                    <a:solidFill>
                      <a:srgbClr val="00A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27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E" sz="1600"/>
                        <a:t>C0071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Análisis de la situación de salud; identificación de necesidades de salud de la población con participación de la comunidad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4790462"/>
                  </a:ext>
                </a:extLst>
              </a:tr>
            </a:tbl>
          </a:graphicData>
        </a:graphic>
      </p:graphicFrame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4932736-C584-71E9-1E63-F329FED92201}"/>
              </a:ext>
            </a:extLst>
          </p:cNvPr>
          <p:cNvCxnSpPr/>
          <p:nvPr/>
        </p:nvCxnSpPr>
        <p:spPr>
          <a:xfrm>
            <a:off x="6095997" y="2667716"/>
            <a:ext cx="497682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AC5D33E-1891-C410-A110-2F38C8A4DBB8}"/>
              </a:ext>
            </a:extLst>
          </p:cNvPr>
          <p:cNvCxnSpPr>
            <a:cxnSpLocks/>
          </p:cNvCxnSpPr>
          <p:nvPr/>
        </p:nvCxnSpPr>
        <p:spPr>
          <a:xfrm>
            <a:off x="6095995" y="3530562"/>
            <a:ext cx="497684" cy="26985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94D7B29-A321-918E-4EE7-827EC590DF0B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095996" y="3466397"/>
            <a:ext cx="497685" cy="6416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3FF323A-F76E-30A5-940B-AA200249BCE0}"/>
              </a:ext>
            </a:extLst>
          </p:cNvPr>
          <p:cNvCxnSpPr>
            <a:cxnSpLocks/>
          </p:cNvCxnSpPr>
          <p:nvPr/>
        </p:nvCxnSpPr>
        <p:spPr>
          <a:xfrm>
            <a:off x="6095997" y="4563091"/>
            <a:ext cx="497682" cy="10531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74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4261</Words>
  <Application>Microsoft Office PowerPoint</Application>
  <PresentationFormat>Panorámica</PresentationFormat>
  <Paragraphs>1458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Ohmayda Sandoval</cp:lastModifiedBy>
  <cp:revision>2</cp:revision>
  <dcterms:modified xsi:type="dcterms:W3CDTF">2024-06-27T15:14:09Z</dcterms:modified>
</cp:coreProperties>
</file>